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70" r:id="rId2"/>
    <p:sldId id="495" r:id="rId3"/>
    <p:sldId id="497" r:id="rId4"/>
    <p:sldId id="574" r:id="rId5"/>
    <p:sldId id="590" r:id="rId6"/>
    <p:sldId id="491" r:id="rId7"/>
    <p:sldId id="445" r:id="rId8"/>
    <p:sldId id="453" r:id="rId9"/>
    <p:sldId id="455" r:id="rId10"/>
    <p:sldId id="512" r:id="rId11"/>
    <p:sldId id="484" r:id="rId12"/>
    <p:sldId id="547" r:id="rId13"/>
    <p:sldId id="589" r:id="rId14"/>
    <p:sldId id="554" r:id="rId15"/>
    <p:sldId id="555" r:id="rId16"/>
    <p:sldId id="550" r:id="rId17"/>
    <p:sldId id="551" r:id="rId18"/>
    <p:sldId id="521" r:id="rId19"/>
    <p:sldId id="559" r:id="rId20"/>
    <p:sldId id="523" r:id="rId21"/>
    <p:sldId id="524" r:id="rId22"/>
    <p:sldId id="564" r:id="rId23"/>
    <p:sldId id="566" r:id="rId24"/>
    <p:sldId id="588" r:id="rId25"/>
    <p:sldId id="563" r:id="rId26"/>
    <p:sldId id="565" r:id="rId27"/>
    <p:sldId id="556" r:id="rId28"/>
    <p:sldId id="557" r:id="rId29"/>
    <p:sldId id="562" r:id="rId30"/>
    <p:sldId id="558" r:id="rId31"/>
    <p:sldId id="526" r:id="rId32"/>
    <p:sldId id="561" r:id="rId33"/>
    <p:sldId id="552" r:id="rId34"/>
    <p:sldId id="570" r:id="rId35"/>
    <p:sldId id="510" r:id="rId36"/>
    <p:sldId id="560" r:id="rId37"/>
    <p:sldId id="568" r:id="rId38"/>
    <p:sldId id="569" r:id="rId39"/>
    <p:sldId id="553" r:id="rId40"/>
    <p:sldId id="514" r:id="rId41"/>
    <p:sldId id="537" r:id="rId42"/>
    <p:sldId id="567" r:id="rId43"/>
    <p:sldId id="542" r:id="rId44"/>
    <p:sldId id="587" r:id="rId45"/>
    <p:sldId id="571" r:id="rId46"/>
    <p:sldId id="573" r:id="rId47"/>
    <p:sldId id="572" r:id="rId48"/>
    <p:sldId id="579" r:id="rId49"/>
    <p:sldId id="578" r:id="rId50"/>
    <p:sldId id="577" r:id="rId51"/>
    <p:sldId id="576" r:id="rId52"/>
    <p:sldId id="575" r:id="rId53"/>
    <p:sldId id="592" r:id="rId54"/>
    <p:sldId id="580" r:id="rId55"/>
    <p:sldId id="584" r:id="rId56"/>
    <p:sldId id="583" r:id="rId57"/>
    <p:sldId id="582" r:id="rId58"/>
    <p:sldId id="581" r:id="rId59"/>
    <p:sldId id="593" r:id="rId60"/>
  </p:sldIdLst>
  <p:sldSz cx="9144000" cy="6858000" type="screen4x3"/>
  <p:notesSz cx="6858000" cy="9144000"/>
  <p:custDataLst>
    <p:tags r:id="rId6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 baseline="-250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 baseline="-250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 baseline="-250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 baseline="-250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 baseline="-250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E69E"/>
    <a:srgbClr val="E8F6D1"/>
    <a:srgbClr val="EAD7BA"/>
    <a:srgbClr val="36E847"/>
    <a:srgbClr val="FF3300"/>
    <a:srgbClr val="CC7837"/>
    <a:srgbClr val="FEBD22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4176" y="-2064"/>
      </p:cViewPr>
      <p:guideLst>
        <p:guide orient="horz" pos="15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tags" Target="tags/tag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effectLst/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effectLst/>
                <a:latin typeface="Times New Roman" charset="0"/>
              </a:defRPr>
            </a:lvl1pPr>
          </a:lstStyle>
          <a:p>
            <a:pPr>
              <a:defRPr/>
            </a:pPr>
            <a:fld id="{C9C280C2-2D6C-5E49-8CF7-64D34B8D4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33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effectLst/>
                <a:latin typeface="Symbo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effectLst/>
                <a:latin typeface="Symbo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effectLst/>
                <a:latin typeface="Symbo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effectLst/>
                <a:latin typeface="Symbol" charset="0"/>
              </a:defRPr>
            </a:lvl1pPr>
          </a:lstStyle>
          <a:p>
            <a:pPr>
              <a:defRPr/>
            </a:pPr>
            <a:fld id="{2641BA76-BEC9-AB41-8CAE-AA6250D35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58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12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12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12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12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E371A7-0315-F846-8754-3FE82E669C8D}" type="slidenum">
              <a:rPr lang="en-US" sz="1200" baseline="0">
                <a:latin typeface="Symbol" charset="0"/>
              </a:rPr>
              <a:pPr eaLnBrk="1" hangingPunct="1"/>
              <a:t>1</a:t>
            </a:fld>
            <a:endParaRPr lang="en-US" sz="1200" baseline="0">
              <a:latin typeface="Symbol" charset="0"/>
            </a:endParaRPr>
          </a:p>
        </p:txBody>
      </p:sp>
      <p:sp>
        <p:nvSpPr>
          <p:cNvPr id="51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0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0"/>
            <a:ext cx="19431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4850" y="0"/>
            <a:ext cx="56769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1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6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059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85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9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92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80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29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485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4850" y="1219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16" descr="IAN color strip for PP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29388"/>
            <a:ext cx="91440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4577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45779"/>
          </a:solidFill>
          <a:latin typeface="Comic Sans MS" pitchFamily="112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45779"/>
          </a:solidFill>
          <a:latin typeface="Comic Sans MS" pitchFamily="112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45779"/>
          </a:solidFill>
          <a:latin typeface="Comic Sans MS" pitchFamily="112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45779"/>
          </a:solidFill>
          <a:latin typeface="Comic Sans MS" pitchFamily="112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145779"/>
          </a:solidFill>
          <a:latin typeface="Comic Sans MS" pitchFamily="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145779"/>
          </a:solidFill>
          <a:latin typeface="Comic Sans MS" pitchFamily="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145779"/>
          </a:solidFill>
          <a:latin typeface="Comic Sans MS" pitchFamily="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145779"/>
          </a:solidFill>
          <a:latin typeface="Comic Sans MS" pitchFamily="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33318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33318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533318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533318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533318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3331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3331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3331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3331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020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2011 </a:t>
            </a:r>
            <a:b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Integration and Application Network </a:t>
            </a:r>
            <a:b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 sz="400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" name="Rectangle 84"/>
          <p:cNvSpPr>
            <a:spLocks noChangeArrowheads="1"/>
          </p:cNvSpPr>
          <p:nvPr/>
        </p:nvSpPr>
        <p:spPr bwMode="auto">
          <a:xfrm>
            <a:off x="381000" y="4997450"/>
            <a:ext cx="845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3600" baseline="0">
                <a:solidFill>
                  <a:srgbClr val="533318"/>
                </a:solidFill>
                <a:effectLst/>
                <a:latin typeface="Comic Sans MS" charset="0"/>
              </a:rPr>
              <a:t>Bill Dennison</a:t>
            </a:r>
          </a:p>
        </p:txBody>
      </p:sp>
      <p:sp>
        <p:nvSpPr>
          <p:cNvPr id="4099" name="Rectangle 87"/>
          <p:cNvSpPr>
            <a:spLocks noChangeArrowheads="1"/>
          </p:cNvSpPr>
          <p:nvPr/>
        </p:nvSpPr>
        <p:spPr bwMode="auto">
          <a:xfrm>
            <a:off x="4587875" y="3886200"/>
            <a:ext cx="1841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sz="2400" baseline="0">
              <a:solidFill>
                <a:srgbClr val="533318"/>
              </a:solidFill>
              <a:effectLst/>
              <a:latin typeface="Comic Sans MS" charset="0"/>
            </a:endParaRPr>
          </a:p>
          <a:p>
            <a:pPr algn="ctr"/>
            <a:endParaRPr lang="en-US" sz="2400" baseline="0">
              <a:solidFill>
                <a:srgbClr val="533318"/>
              </a:solidFill>
              <a:effectLst/>
              <a:latin typeface="Comic Sans MS" charset="0"/>
            </a:endParaRPr>
          </a:p>
        </p:txBody>
      </p:sp>
      <p:pic>
        <p:nvPicPr>
          <p:cNvPr id="4100" name="Picture 101" descr="Final new UMCES LOGO COLO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31718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55"/>
          <p:cNvSpPr>
            <a:spLocks noChangeArrowheads="1"/>
          </p:cNvSpPr>
          <p:nvPr/>
        </p:nvSpPr>
        <p:spPr bwMode="auto">
          <a:xfrm>
            <a:off x="3938588" y="5640388"/>
            <a:ext cx="18700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533318"/>
                </a:solidFill>
                <a:effectLst/>
              </a:rPr>
              <a:t>December 2011</a:t>
            </a:r>
          </a:p>
        </p:txBody>
      </p:sp>
      <p:pic>
        <p:nvPicPr>
          <p:cNvPr id="4102" name="Picture 159" descr="IAN 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255428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Two globally iconic report cards launched</a:t>
            </a:r>
          </a:p>
        </p:txBody>
      </p:sp>
      <p:pic>
        <p:nvPicPr>
          <p:cNvPr id="20482" name="Picture 2" descr="GBR cov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191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GoM cov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063" y="1219200"/>
            <a:ext cx="3970337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134350" cy="1143000"/>
          </a:xfrm>
        </p:spPr>
        <p:txBody>
          <a:bodyPr/>
          <a:lstStyle/>
          <a:p>
            <a:pPr eaLnBrk="1" hangingPunct="1"/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IAN produces annual report cards + associated web site updates</a:t>
            </a:r>
          </a:p>
        </p:txBody>
      </p:sp>
      <p:sp>
        <p:nvSpPr>
          <p:cNvPr id="2150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04850" y="1295400"/>
            <a:ext cx="4705350" cy="1981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Chesapeake Bay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                        Report card  </a:t>
            </a:r>
          </a:p>
          <a:p>
            <a:pPr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                       + &gt;200 web pp.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Maryland Coastal Bays</a:t>
            </a: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                       Report card  </a:t>
            </a:r>
          </a:p>
          <a:p>
            <a:pPr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                        + &gt;100 web pp.</a:t>
            </a:r>
          </a:p>
        </p:txBody>
      </p:sp>
      <p:pic>
        <p:nvPicPr>
          <p:cNvPr id="21507" name="Picture 1" descr="CB rpt car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676400"/>
            <a:ext cx="1219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MDC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962400"/>
            <a:ext cx="133191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TMD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20574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" descr="Ecocheck web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28956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IAN as an UMCES catalyst: SeSynC is up and running</a:t>
            </a:r>
          </a:p>
        </p:txBody>
      </p:sp>
      <p:pic>
        <p:nvPicPr>
          <p:cNvPr id="23554" name="Picture 2" descr="sesyn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190625"/>
            <a:ext cx="73152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IAN welcomes baby Colin Carruthers</a:t>
            </a:r>
          </a:p>
        </p:txBody>
      </p:sp>
      <p:pic>
        <p:nvPicPr>
          <p:cNvPr id="25602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5964238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276600"/>
            <a:ext cx="266223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Classy new UMCES Annapolis Office</a:t>
            </a:r>
          </a:p>
        </p:txBody>
      </p:sp>
      <p:pic>
        <p:nvPicPr>
          <p:cNvPr id="26626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76350"/>
            <a:ext cx="32766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335280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3879850"/>
            <a:ext cx="3987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With a notable exception . . .</a:t>
            </a:r>
          </a:p>
        </p:txBody>
      </p:sp>
      <p:pic>
        <p:nvPicPr>
          <p:cNvPr id="276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8128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IAN moving into One Park Place</a:t>
            </a:r>
          </a:p>
        </p:txBody>
      </p:sp>
      <p:pic>
        <p:nvPicPr>
          <p:cNvPr id="2867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10668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3629025"/>
            <a:ext cx="51816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2286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Bonus feature: One Park Place has happy hour</a:t>
            </a:r>
          </a:p>
        </p:txBody>
      </p:sp>
      <p:pic>
        <p:nvPicPr>
          <p:cNvPr id="29698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2667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26701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0"/>
          <a:stretch>
            <a:fillRect/>
          </a:stretch>
        </p:blipFill>
        <p:spPr bwMode="auto">
          <a:xfrm>
            <a:off x="1828800" y="1219200"/>
            <a:ext cx="55181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New ‘UMCES @’ programs launched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704850" y="1371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UMCES @ DNR: Marcus &amp; Jeff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EcoCheck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 (UMCES @ NOAA): funding via NCCOS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UMCES @ CBP: new grant &amp; new people 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One book published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Tx/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Major conferences in 2011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552950" cy="41148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National Conference on Ecosystem Restoration (Baltimore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Environmental Management of Enclosed Coastal Seas (Baltimore)</a:t>
            </a:r>
          </a:p>
          <a:p>
            <a:pPr marL="0" indent="0">
              <a:buFontTx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Riversymposium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(Brisbane)</a:t>
            </a:r>
          </a:p>
          <a:p>
            <a:pPr marL="0" indent="0">
              <a:buFontTx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Coasts &amp; Estuaries Research Federation (Daytona Beach) </a:t>
            </a:r>
          </a:p>
        </p:txBody>
      </p:sp>
      <p:pic>
        <p:nvPicPr>
          <p:cNvPr id="31747" name="Picture 4" descr="EMEC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42672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7526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350" y="4419600"/>
            <a:ext cx="26352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IAN by the numbers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914400"/>
            <a:ext cx="6400800" cy="4419600"/>
          </a:xfrm>
        </p:spPr>
        <p:txBody>
          <a:bodyPr/>
          <a:lstStyle/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Cumulative statistics: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Symbol library downloads…………………………68,214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Countries who have downloaded symbols….………235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Image library downloads…………………………..87,156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Images in image library……………………………..5,895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IAN Press publications………………………………..296</a:t>
            </a:r>
          </a:p>
          <a:p>
            <a:pPr algn="l"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2011 statistics: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IAN in the News items…………………………………36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IAN Press publications………………………………...44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Peer review publications…………………………..……4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Report cards produced……………………………..….13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Blog posts……………………………………………….90</a:t>
            </a:r>
          </a:p>
          <a:p>
            <a:pPr algn="l"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New print pages…………………………………….1,189</a:t>
            </a:r>
          </a:p>
          <a:p>
            <a:pPr algn="l"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algn="l"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704850" y="152400"/>
            <a:ext cx="7772400" cy="1143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SchoolTube channel launched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0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800100"/>
            <a:ext cx="78740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439150" cy="1143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10 Booklets</a:t>
            </a:r>
          </a:p>
        </p:txBody>
      </p:sp>
      <p:pic>
        <p:nvPicPr>
          <p:cNvPr id="33794" name="Picture 1" descr="Climate book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2641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MTA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26479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2" descr="CSCO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2636838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Go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25606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Baltimor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5717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 descr="GBR tech rpt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259080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CI booklet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57200"/>
            <a:ext cx="16764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7" descr="CHI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676400"/>
            <a:ext cx="18288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9" descr="VIP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26495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0" descr="Deep Creek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3048000"/>
            <a:ext cx="27305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886200" y="838200"/>
            <a:ext cx="255111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aseline="0" dirty="0"/>
              <a:t>Total = 519 pp.</a:t>
            </a:r>
            <a:endParaRPr lang="en-US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1143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 National Park Service assessments: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Assateague, Antietam, Manassas,  &amp; Monocacy</a:t>
            </a:r>
          </a:p>
        </p:txBody>
      </p:sp>
      <p:pic>
        <p:nvPicPr>
          <p:cNvPr id="34818" name="Picture 3" descr="ASI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27765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ANTI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27432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MON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2438400"/>
            <a:ext cx="2743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 descr="MAN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971800"/>
            <a:ext cx="27432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48400" y="1752600"/>
            <a:ext cx="25511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aseline="0" dirty="0"/>
              <a:t>Total = 630 pp.</a:t>
            </a:r>
            <a:endParaRPr lang="en-US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Diverse newsletters produced</a:t>
            </a:r>
          </a:p>
        </p:txBody>
      </p:sp>
      <p:pic>
        <p:nvPicPr>
          <p:cNvPr id="35842" name="Picture 3" descr="Darwi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28956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Macka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281940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 descr="Deep Ck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255905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QLD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24653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 descr="QLD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23129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9" descr="QLD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23622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0" descr="Bmor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352800"/>
            <a:ext cx="22590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7" descr="Poster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895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IAN produces posters</a:t>
            </a:r>
          </a:p>
        </p:txBody>
      </p:sp>
      <p:pic>
        <p:nvPicPr>
          <p:cNvPr id="36867" name="Picture 3" descr="Poster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59263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Poster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42164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Poster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438400"/>
            <a:ext cx="42164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Poster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40624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Diagrams created in virtual collaboration</a:t>
            </a:r>
          </a:p>
        </p:txBody>
      </p:sp>
      <p:pic>
        <p:nvPicPr>
          <p:cNvPr id="37890" name="Picture 3" descr="UNE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1289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EBM fig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34020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UNEP map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46609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MTAC catalyzes regional report cards</a:t>
            </a:r>
          </a:p>
        </p:txBody>
      </p:sp>
      <p:pic>
        <p:nvPicPr>
          <p:cNvPr id="38914" name="Picture 7" descr="Nanticok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24384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8" descr="Chest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24018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9" descr="Anacosti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2035175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0" descr="West Rhod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066800"/>
            <a:ext cx="173990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1" descr="South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1881188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2" descr="Magothy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362200"/>
            <a:ext cx="24384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5" descr="Sassafra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048000"/>
            <a:ext cx="20574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Lots of personnel transitions</a:t>
            </a:r>
          </a:p>
        </p:txBody>
      </p:sp>
      <p:pic>
        <p:nvPicPr>
          <p:cNvPr id="39938" name="Picture 6" descr="IAN staff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20800"/>
            <a:ext cx="3429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8" descr="IAN staf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34290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 descr="EcoChe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50673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0" descr="Dann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3886200"/>
            <a:ext cx="19939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1" descr="Liz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14986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990600" y="1524000"/>
            <a:ext cx="914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3962400" y="1676400"/>
            <a:ext cx="1066800" cy="990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5105400" y="1600200"/>
            <a:ext cx="1219200" cy="1066800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324600" y="1600200"/>
            <a:ext cx="1219200" cy="1066800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304800" y="2743200"/>
            <a:ext cx="914400" cy="685800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2819400" y="2743200"/>
            <a:ext cx="914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4038600" y="4114800"/>
            <a:ext cx="1066800" cy="1219200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6019800" y="4038600"/>
            <a:ext cx="1295400" cy="990600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7772400" y="4038600"/>
            <a:ext cx="914400" cy="685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772400" y="3987800"/>
            <a:ext cx="9144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New </a:t>
            </a: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Position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7772400" y="4953000"/>
            <a:ext cx="914400" cy="685800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48600" y="4876800"/>
            <a:ext cx="835025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3366FF"/>
                </a:solidFill>
              </a:rPr>
              <a:t>New </a:t>
            </a:r>
          </a:p>
          <a:p>
            <a:pPr>
              <a:defRPr/>
            </a:pPr>
            <a:r>
              <a:rPr lang="en-US" sz="2400" dirty="0">
                <a:solidFill>
                  <a:srgbClr val="3366FF"/>
                </a:solidFill>
              </a:rPr>
              <a:t>Person</a:t>
            </a:r>
          </a:p>
        </p:txBody>
      </p:sp>
      <p:pic>
        <p:nvPicPr>
          <p:cNvPr id="39955" name="Picture 1" descr="UMCES@DNR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2768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762000" y="4419600"/>
            <a:ext cx="1066800" cy="1143000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2133600" y="4419600"/>
            <a:ext cx="1219200" cy="1066800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Good-byes</a:t>
            </a:r>
          </a:p>
        </p:txBody>
      </p:sp>
      <p:pic>
        <p:nvPicPr>
          <p:cNvPr id="40962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22098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3738" y="11430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800" y="3962400"/>
            <a:ext cx="16986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/>
              <a:t>Joanna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4200" y="4038600"/>
            <a:ext cx="11604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/>
              <a:t>Sara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3800" y="3962400"/>
            <a:ext cx="10318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 err="1"/>
              <a:t>Jeni</a:t>
            </a:r>
            <a:endParaRPr lang="en-US" sz="5400" dirty="0"/>
          </a:p>
        </p:txBody>
      </p:sp>
      <p:pic>
        <p:nvPicPr>
          <p:cNvPr id="40968" name="Picture 2" descr="J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15240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739900"/>
            <a:ext cx="19812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57800" y="990600"/>
            <a:ext cx="15763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/>
              <a:t>Melissa</a:t>
            </a:r>
          </a:p>
        </p:txBody>
      </p:sp>
      <p:pic>
        <p:nvPicPr>
          <p:cNvPr id="40971" name="Picture 5" descr="Jing baby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300" y="4724400"/>
            <a:ext cx="1612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73375" y="4953000"/>
            <a:ext cx="162242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dirty="0"/>
              <a:t>Jing</a:t>
            </a:r>
          </a:p>
          <a:p>
            <a:pPr>
              <a:defRPr/>
            </a:pPr>
            <a:r>
              <a:rPr lang="en-US" sz="5400" dirty="0"/>
              <a:t>&amp; baby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Goodbye to former IAN interns and Science Communicators </a:t>
            </a:r>
          </a:p>
        </p:txBody>
      </p:sp>
      <p:pic>
        <p:nvPicPr>
          <p:cNvPr id="41986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flipH="1">
            <a:off x="152400" y="3043238"/>
            <a:ext cx="1219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/>
              <a:t>Allison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4800" y="3048000"/>
            <a:ext cx="958850" cy="5445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/>
              <a:t>Kate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8001000" cy="1143000"/>
          </a:xfrm>
        </p:spPr>
        <p:txBody>
          <a:bodyPr/>
          <a:lstStyle/>
          <a:p>
            <a:pPr eaLnBrk="1" hangingPunct="1"/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IAN website visited by 544K unique visitors</a:t>
            </a:r>
          </a:p>
        </p:txBody>
      </p:sp>
      <p:pic>
        <p:nvPicPr>
          <p:cNvPr id="8194" name="Picture 1" descr="2011 IAN web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3058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Timbo off to Samoa</a:t>
            </a:r>
          </a:p>
        </p:txBody>
      </p:sp>
      <p:pic>
        <p:nvPicPr>
          <p:cNvPr id="43010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0104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704850" y="762000"/>
            <a:ext cx="7772400" cy="1143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Marbots (IAN ancestors) gather in Brisbane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05000"/>
            <a:ext cx="9144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Bill was big in Australia</a:t>
            </a:r>
          </a:p>
        </p:txBody>
      </p:sp>
      <p:pic>
        <p:nvPicPr>
          <p:cNvPr id="45058" name="Picture 3" descr="Big in Austral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299200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Simon &amp; family arrive</a:t>
            </a:r>
          </a:p>
        </p:txBody>
      </p:sp>
      <p:pic>
        <p:nvPicPr>
          <p:cNvPr id="4608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6121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400" y="1752600"/>
            <a:ext cx="2489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Kate &amp; Bill at University of Richmond</a:t>
            </a:r>
          </a:p>
        </p:txBody>
      </p:sp>
      <p:pic>
        <p:nvPicPr>
          <p:cNvPr id="471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70358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704850" y="152400"/>
            <a:ext cx="7772400" cy="1143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Bill and Jano hard at work at Darwin Harbour</a:t>
            </a:r>
          </a:p>
        </p:txBody>
      </p:sp>
      <p:pic>
        <p:nvPicPr>
          <p:cNvPr id="481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1468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Captain Ken takes IAN for a sail</a:t>
            </a:r>
          </a:p>
        </p:txBody>
      </p:sp>
      <p:pic>
        <p:nvPicPr>
          <p:cNvPr id="4915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0640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 descr="Ken boa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057400"/>
            <a:ext cx="4291013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IAN produced banner = 1.5 Jano units</a:t>
            </a:r>
          </a:p>
        </p:txBody>
      </p:sp>
      <p:pic>
        <p:nvPicPr>
          <p:cNvPr id="50178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3733800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Developed an IAN marketing strategy</a:t>
            </a:r>
          </a:p>
        </p:txBody>
      </p:sp>
      <p:pic>
        <p:nvPicPr>
          <p:cNvPr id="512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1120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914400" y="-381000"/>
            <a:ext cx="7772400" cy="35814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We considered a name change . . .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					but ended up </a:t>
            </a:r>
            <a:br>
              <a:rPr lang="en-US"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							staying with IAN: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3352800" cy="4114800"/>
          </a:xfrm>
        </p:spPr>
        <p:txBody>
          <a:bodyPr/>
          <a:lstStyle/>
          <a:p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nderpriced</a:t>
            </a:r>
          </a:p>
          <a:p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alented</a:t>
            </a:r>
          </a:p>
          <a:p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verworked</a:t>
            </a:r>
          </a:p>
          <a:p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eople</a:t>
            </a:r>
          </a:p>
          <a:p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nto</a:t>
            </a:r>
          </a:p>
          <a:p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nalyzing</a:t>
            </a:r>
          </a:p>
          <a:p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ature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7800" y="2590800"/>
            <a:ext cx="4572000" cy="21447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0000"/>
                </a:solidFill>
              </a:rPr>
              <a:t>I</a:t>
            </a:r>
            <a:r>
              <a:rPr lang="en-US" sz="5400" dirty="0"/>
              <a:t>ntelligent</a:t>
            </a:r>
          </a:p>
          <a:p>
            <a:pPr>
              <a:defRPr/>
            </a:pPr>
            <a:r>
              <a:rPr lang="en-US" sz="6000" dirty="0">
                <a:solidFill>
                  <a:srgbClr val="FF0000"/>
                </a:solidFill>
              </a:rPr>
              <a:t>A</a:t>
            </a:r>
            <a:r>
              <a:rPr lang="en-US" sz="5400" dirty="0"/>
              <a:t>dept</a:t>
            </a:r>
          </a:p>
          <a:p>
            <a:pPr>
              <a:defRPr/>
            </a:pPr>
            <a:r>
              <a:rPr lang="en-US" sz="6000" dirty="0">
                <a:solidFill>
                  <a:srgbClr val="FF0000"/>
                </a:solidFill>
              </a:rPr>
              <a:t>N</a:t>
            </a:r>
            <a:r>
              <a:rPr lang="en-US" sz="5400" dirty="0"/>
              <a:t>erds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Image download rate dramatically increased in 2011</a:t>
            </a:r>
          </a:p>
        </p:txBody>
      </p:sp>
      <p:pic>
        <p:nvPicPr>
          <p:cNvPr id="10242" name="Picture 3" descr="Downloa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458200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 bwMode="auto">
          <a:xfrm rot="18799920">
            <a:off x="7330281" y="2405857"/>
            <a:ext cx="1273175" cy="4841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 IAN retreat</a:t>
            </a:r>
          </a:p>
        </p:txBody>
      </p:sp>
      <p:pic>
        <p:nvPicPr>
          <p:cNvPr id="53250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1316038"/>
            <a:ext cx="80772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The IAN 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>
                <a:latin typeface="Comic Sans MS" charset="0"/>
                <a:ea typeface="ＭＳ Ｐゴシック" charset="0"/>
                <a:cs typeface="ＭＳ Ｐゴシック" charset="0"/>
              </a:rPr>
              <a:t>tribe</a:t>
            </a:r>
            <a:r>
              <a:rPr lang="ja-JP" altLang="en-US">
                <a:latin typeface="Comic Sans MS" charset="0"/>
                <a:ea typeface="ＭＳ Ｐゴシック" charset="0"/>
                <a:cs typeface="ＭＳ Ｐゴシック" charset="0"/>
              </a:rPr>
              <a:t>’</a:t>
            </a:r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4" name="Picture 1" descr="IAN fol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5692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704850" y="-76200"/>
            <a:ext cx="7772400" cy="1143000"/>
          </a:xfrm>
        </p:spPr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Steve Jobs &amp; IAN principles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7772400" cy="4114800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End to end production desired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Focus on high quality products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Intersection of art &amp; technology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Only have A team members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Build things that WE want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People trying to change the world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The journey is the reward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Have heroes: people who have made a difference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Learn how the herd cats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Not everything works as planned; some things need to be dropped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Intuition, creativity &amp; discipline needed</a:t>
            </a:r>
          </a:p>
          <a:p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Tweak until it is clean</a:t>
            </a:r>
          </a:p>
          <a:p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299" name="Picture 3" descr="Job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892175"/>
            <a:ext cx="19812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IAN history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4294967295"/>
          </p:nvPr>
        </p:nvSpPr>
        <p:spPr>
          <a:xfrm>
            <a:off x="1714500" y="828675"/>
            <a:ext cx="7358063" cy="5529263"/>
          </a:xfrm>
        </p:spPr>
        <p:txBody>
          <a:bodyPr/>
          <a:lstStyle/>
          <a:p>
            <a:pPr eaLnBrk="1" hangingPunct="1"/>
            <a:r>
              <a:rPr lang="en-US" sz="2100" b="1">
                <a:latin typeface="Arial" charset="0"/>
                <a:ea typeface="ＭＳ Ｐゴシック" charset="0"/>
                <a:cs typeface="ＭＳ Ｐゴシック" charset="0"/>
              </a:rPr>
              <a:t>IAN concept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(2000) developed in UMCES faculty convocation; New position created (Vice President for Science Applications) </a:t>
            </a:r>
            <a:br>
              <a:rPr lang="en-US" sz="210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1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100" b="1">
                <a:latin typeface="Arial" charset="0"/>
                <a:ea typeface="ＭＳ Ｐゴシック" charset="0"/>
                <a:cs typeface="ＭＳ Ｐゴシック" charset="0"/>
              </a:rPr>
              <a:t>Initiation phase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(2002-2004); Bill Dennison recruited from Univ. of Queensland, arrived in 2002 with Tim Carruthers, grants &amp; contracts started, website launched</a:t>
            </a:r>
            <a:br>
              <a:rPr lang="en-US" sz="210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1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100" b="1">
                <a:latin typeface="Arial" charset="0"/>
                <a:ea typeface="ＭＳ Ｐゴシック" charset="0"/>
                <a:cs typeface="ＭＳ Ｐゴシック" charset="0"/>
              </a:rPr>
              <a:t>Partnership phase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(2005-2007); EcoCheck created, Annapolis Synthesis Center created, bathhouse renovated, NPS partnership initiated</a:t>
            </a:r>
            <a:br>
              <a:rPr lang="en-US" sz="210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1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100" b="1">
                <a:latin typeface="Arial" charset="0"/>
                <a:ea typeface="ＭＳ Ｐゴシック" charset="0"/>
                <a:cs typeface="ＭＳ Ｐゴシック" charset="0"/>
              </a:rPr>
              <a:t>Accountability phase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(2008-2010); IAN administration created (Program Manager--Tim Carruthers; Business Manager--Ken Barton;  Administrative Specialist Dottie Samonisky), IAN Press launched, Image library launched, CI partnership initiated, environmental report cards</a:t>
            </a:r>
          </a:p>
        </p:txBody>
      </p:sp>
      <p:pic>
        <p:nvPicPr>
          <p:cNvPr id="56323" name="Picture 159" descr="IAN 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15240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13208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14732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Comic Sans MS" charset="0"/>
                <a:ea typeface="ＭＳ Ｐゴシック" charset="0"/>
                <a:cs typeface="ＭＳ Ｐゴシック" charset="0"/>
              </a:rPr>
              <a:t>IAN future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4294967295"/>
          </p:nvPr>
        </p:nvSpPr>
        <p:spPr>
          <a:xfrm>
            <a:off x="990600" y="828675"/>
            <a:ext cx="7358063" cy="5529263"/>
          </a:xfrm>
        </p:spPr>
        <p:txBody>
          <a:bodyPr/>
          <a:lstStyle/>
          <a:p>
            <a:pPr eaLnBrk="1" hangingPunct="1"/>
            <a:r>
              <a:rPr lang="en-US" sz="2100" b="1">
                <a:latin typeface="Arial" charset="0"/>
                <a:ea typeface="ＭＳ Ｐゴシック" charset="0"/>
                <a:cs typeface="ＭＳ Ｐゴシック" charset="0"/>
              </a:rPr>
              <a:t>Marketing phase</a:t>
            </a:r>
            <a:r>
              <a:rPr lang="en-US" sz="2100">
                <a:latin typeface="Arial" charset="0"/>
                <a:ea typeface="ＭＳ Ｐゴシック" charset="0"/>
                <a:cs typeface="ＭＳ Ｐゴシック" charset="0"/>
              </a:rPr>
              <a:t> (2011-) develop strong marketing web presence, expand partnerships and develop online revenue streams; expand report card locations, develop apps, choose a new logo</a:t>
            </a:r>
          </a:p>
        </p:txBody>
      </p:sp>
      <p:pic>
        <p:nvPicPr>
          <p:cNvPr id="57347" name="Picture 2" descr="ian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362200"/>
            <a:ext cx="5562600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2338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912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produces National Park Service science communication products at breakneck speeds while traveling extensively.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Jane </a:t>
            </a:r>
            <a:r>
              <a:rPr lang="en-US" dirty="0" err="1">
                <a:solidFill>
                  <a:schemeClr val="bg1"/>
                </a:solidFill>
              </a:rPr>
              <a:t>Hawkey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58384" name="Picture 1" descr="nps 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50" y="1543050"/>
            <a:ext cx="5175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techno geek app loves to buy expensive toys, play with them and convince everyone else that they too need the toys.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Simon Costanzo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59408" name="Picture 3" descr="Geek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1622425"/>
            <a:ext cx="7826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manages the IAN program, travels extensively, and produces report cards all over the world.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Heath Kelsey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0432" name="Picture 2" descr="IAN logo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531938"/>
            <a:ext cx="7302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912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sets up data bases and collects monitoring data to develop various environmental report cards.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Jonathan Kellogg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1456" name="Picture 25" descr="ecohub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5150" y="1549400"/>
            <a:ext cx="830263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produces and maintains the Integration and Application Network symbol library with the intent of creating a global symbol language.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Tracey Saxby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2480" name="Picture 24" descr="seagrass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013" y="1508125"/>
            <a:ext cx="7794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omic Sans MS" charset="0"/>
                <a:ea typeface="ＭＳ Ｐゴシック" charset="0"/>
                <a:cs typeface="ＭＳ Ｐゴシック" charset="0"/>
              </a:rPr>
              <a:t>2011: IAN image library racks up some big numbers</a:t>
            </a:r>
          </a:p>
        </p:txBody>
      </p:sp>
      <p:pic>
        <p:nvPicPr>
          <p:cNvPr id="11266" name="Picture 3" descr="Big numb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9056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6172200" y="2667000"/>
            <a:ext cx="1905000" cy="609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produces report cards, ecological forecasts and summer reviews for Chesapeake Bay and report cards in various  other locations..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Caroline Wicks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3504" name="Picture 23" descr="A+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063" y="1522413"/>
            <a:ext cx="715962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functions as director, producer, and editor of </a:t>
            </a:r>
            <a:r>
              <a:rPr lang="en-US" dirty="0" err="1">
                <a:solidFill>
                  <a:schemeClr val="bg1"/>
                </a:solidFill>
              </a:rPr>
              <a:t>scientiific</a:t>
            </a:r>
            <a:r>
              <a:rPr lang="en-US" dirty="0">
                <a:solidFill>
                  <a:schemeClr val="bg1"/>
                </a:solidFill>
              </a:rPr>
              <a:t> seminars for STAR and MTAC seminar series.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Kate Bentsen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4528" name="Picture 22" descr="Camera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238" y="1492250"/>
            <a:ext cx="8223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is known as the Font Queen, as it evaluates different fonts for various science communication products.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Jane Thomas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5552" name="Picture 21" descr="Ff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0075" y="1582738"/>
            <a:ext cx="7683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functions as a ‘Jacqueline of all Trades’, producing videos, developing diagrams, editing books, and working on report cards both in Cambridge and Oxford.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Alex Fries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6576" name="Picture 1" descr="jackofall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225" y="1517650"/>
            <a:ext cx="7762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keeps IAN solvent, makes sure that IAN staff are paid, orchestrates a office relocations and gets stuff done.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Ken Barton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7600" name="Picture 27" descr="dollar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300" y="1274763"/>
            <a:ext cx="720725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inexpensive app serves as the office bitch, performing tasks that Science integrators and Science Communicators do not want to do.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 Danny </a:t>
            </a:r>
            <a:r>
              <a:rPr lang="en-US" dirty="0" err="1">
                <a:solidFill>
                  <a:schemeClr val="bg1"/>
                </a:solidFill>
              </a:rPr>
              <a:t>Levey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8623" name="Picture 31" descr="bitch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75" y="1373188"/>
            <a:ext cx="110807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builds and modifies websites as fast as the entire IAN team can provide data, text and graphics in a scary sort of way.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 Adrian Jones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69647" name="Picture 30" descr="AJ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575" y="1446213"/>
            <a:ext cx="1095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helpful app provides support for financial accounting, as well as organizing facilities and relocation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Ashley </a:t>
            </a:r>
            <a:r>
              <a:rPr lang="en-US" dirty="0" err="1">
                <a:solidFill>
                  <a:schemeClr val="bg1"/>
                </a:solidFill>
              </a:rPr>
              <a:t>Samonisky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70672" name="Picture 29" descr="ashley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613599" flipH="1" flipV="1">
            <a:off x="3144838" y="1465263"/>
            <a:ext cx="6921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organizes the entire Integration and Application Network team, while providing the moral support in a way that only a mother can do.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Dottie </a:t>
            </a:r>
            <a:r>
              <a:rPr lang="en-US" dirty="0" err="1">
                <a:solidFill>
                  <a:schemeClr val="bg1"/>
                </a:solidFill>
              </a:rPr>
              <a:t>Samonisky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71696" name="Picture 28" descr="mo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2775" y="1528763"/>
            <a:ext cx="774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8" y="0"/>
            <a:ext cx="4535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49066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08413"/>
            <a:ext cx="7588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4950" y="4657725"/>
            <a:ext cx="75882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659313"/>
            <a:ext cx="7588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2381250"/>
            <a:ext cx="2690813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This app has no real function, and is very difficult to download and get working, often requiring copious amounts of espresso to get started.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7475" y="1543050"/>
            <a:ext cx="15843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Bill Dennison</a:t>
            </a:r>
          </a:p>
        </p:txBody>
      </p:sp>
      <p:sp>
        <p:nvSpPr>
          <p:cNvPr id="13" name="5-Point Star 12"/>
          <p:cNvSpPr>
            <a:spLocks noChangeAspect="1"/>
          </p:cNvSpPr>
          <p:nvPr/>
        </p:nvSpPr>
        <p:spPr>
          <a:xfrm>
            <a:off x="4830763" y="1922463"/>
            <a:ext cx="90487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5-Point Star 13"/>
          <p:cNvSpPr>
            <a:spLocks noChangeAspect="1"/>
          </p:cNvSpPr>
          <p:nvPr/>
        </p:nvSpPr>
        <p:spPr>
          <a:xfrm>
            <a:off x="4232275" y="1922463"/>
            <a:ext cx="90488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4430713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5-Point Star 15"/>
          <p:cNvSpPr>
            <a:spLocks noChangeAspect="1"/>
          </p:cNvSpPr>
          <p:nvPr/>
        </p:nvSpPr>
        <p:spPr>
          <a:xfrm>
            <a:off x="4630738" y="1922463"/>
            <a:ext cx="92075" cy="92075"/>
          </a:xfrm>
          <a:prstGeom prst="star5">
            <a:avLst/>
          </a:prstGeom>
          <a:solidFill>
            <a:srgbClr val="FFFFFF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4032250" y="1922463"/>
            <a:ext cx="92075" cy="92075"/>
          </a:xfrm>
          <a:prstGeom prst="star5">
            <a:avLst/>
          </a:prstGeom>
          <a:solidFill>
            <a:schemeClr val="accent6"/>
          </a:solidFill>
          <a:ln w="31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5213" y="1846263"/>
            <a:ext cx="823912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chemeClr val="bg1"/>
                </a:solidFill>
              </a:rPr>
              <a:t>1000 Ratings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22813" y="2105025"/>
            <a:ext cx="896937" cy="20637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Install</a:t>
            </a:r>
          </a:p>
        </p:txBody>
      </p:sp>
      <p:pic>
        <p:nvPicPr>
          <p:cNvPr id="72720" name="Picture 2" descr="useless app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50" y="1482725"/>
            <a:ext cx="9175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343400"/>
            <a:ext cx="45974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49784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>
                <a:latin typeface="Comic Sans MS" charset="0"/>
                <a:ea typeface="ＭＳ Ｐゴシック" charset="0"/>
                <a:cs typeface="ＭＳ Ｐゴシック" charset="0"/>
              </a:rPr>
              <a:t>2011: IAN heads south</a:t>
            </a:r>
          </a:p>
        </p:txBody>
      </p:sp>
      <p:sp>
        <p:nvSpPr>
          <p:cNvPr id="1071121" name="AutoShape 17"/>
          <p:cNvSpPr>
            <a:spLocks noChangeArrowheads="1"/>
          </p:cNvSpPr>
          <p:nvPr/>
        </p:nvSpPr>
        <p:spPr bwMode="auto">
          <a:xfrm>
            <a:off x="6248400" y="5486400"/>
            <a:ext cx="381000" cy="381000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71126" name="AutoShape 22"/>
          <p:cNvSpPr>
            <a:spLocks noChangeArrowheads="1"/>
          </p:cNvSpPr>
          <p:nvPr/>
        </p:nvSpPr>
        <p:spPr bwMode="auto">
          <a:xfrm>
            <a:off x="3505200" y="4724400"/>
            <a:ext cx="381000" cy="381000"/>
          </a:xfrm>
          <a:prstGeom prst="star5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2438400" y="5029200"/>
            <a:ext cx="381000" cy="381000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2819400" y="5410200"/>
            <a:ext cx="381000" cy="381000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2296" name="Group 1"/>
          <p:cNvGrpSpPr>
            <a:grpSpLocks/>
          </p:cNvGrpSpPr>
          <p:nvPr/>
        </p:nvGrpSpPr>
        <p:grpSpPr bwMode="auto">
          <a:xfrm>
            <a:off x="2819400" y="2362200"/>
            <a:ext cx="2133600" cy="1676400"/>
            <a:chOff x="4572000" y="2362200"/>
            <a:chExt cx="2133600" cy="1676400"/>
          </a:xfrm>
        </p:grpSpPr>
        <p:sp>
          <p:nvSpPr>
            <p:cNvPr id="1071122" name="AutoShape 18"/>
            <p:cNvSpPr>
              <a:spLocks noChangeArrowheads="1"/>
            </p:cNvSpPr>
            <p:nvPr/>
          </p:nvSpPr>
          <p:spPr bwMode="auto">
            <a:xfrm>
              <a:off x="6172200" y="3048000"/>
              <a:ext cx="381000" cy="381000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71123" name="AutoShape 19"/>
            <p:cNvSpPr>
              <a:spLocks noChangeArrowheads="1"/>
            </p:cNvSpPr>
            <p:nvPr/>
          </p:nvSpPr>
          <p:spPr bwMode="auto">
            <a:xfrm>
              <a:off x="5105400" y="3429000"/>
              <a:ext cx="381000" cy="381000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71125" name="AutoShape 21"/>
            <p:cNvSpPr>
              <a:spLocks noChangeArrowheads="1"/>
            </p:cNvSpPr>
            <p:nvPr/>
          </p:nvSpPr>
          <p:spPr bwMode="auto">
            <a:xfrm>
              <a:off x="6324600" y="2362200"/>
              <a:ext cx="381000" cy="381000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>
              <a:off x="4572000" y="3276600"/>
              <a:ext cx="381000" cy="381000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6019800" y="3352800"/>
              <a:ext cx="381000" cy="381000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4572000" y="3657600"/>
              <a:ext cx="381000" cy="381000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5715000" y="2971800"/>
              <a:ext cx="381000" cy="381000"/>
            </a:xfrm>
            <a:prstGeom prst="star5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12297" name="Picture 2" descr="Australia ma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32019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8534400" y="2438400"/>
            <a:ext cx="381000" cy="381000"/>
          </a:xfrm>
          <a:prstGeom prst="star5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8153400" y="1676400"/>
            <a:ext cx="381000" cy="381000"/>
          </a:xfrm>
          <a:prstGeom prst="star5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2" name="AutoShape 17"/>
          <p:cNvSpPr>
            <a:spLocks noChangeArrowheads="1"/>
          </p:cNvSpPr>
          <p:nvPr/>
        </p:nvSpPr>
        <p:spPr bwMode="auto">
          <a:xfrm flipV="1">
            <a:off x="6858000" y="1143000"/>
            <a:ext cx="381000" cy="457200"/>
          </a:xfrm>
          <a:prstGeom prst="star5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>
            <a:off x="5715000" y="2819400"/>
            <a:ext cx="381000" cy="381000"/>
          </a:xfrm>
          <a:prstGeom prst="star5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8305800" y="3048000"/>
            <a:ext cx="381000" cy="381000"/>
          </a:xfrm>
          <a:prstGeom prst="star5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8458200" y="2057400"/>
            <a:ext cx="381000" cy="381000"/>
          </a:xfrm>
          <a:prstGeom prst="star5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7696200" y="3124200"/>
            <a:ext cx="381000" cy="381000"/>
          </a:xfrm>
          <a:prstGeom prst="star5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2011: IAN website has a makeover</a:t>
            </a:r>
          </a:p>
        </p:txBody>
      </p:sp>
      <p:pic>
        <p:nvPicPr>
          <p:cNvPr id="14338" name="Picture 1" descr="IAN web p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-152400"/>
            <a:ext cx="817245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2011: IAN produces peer review papers</a:t>
            </a:r>
          </a:p>
        </p:txBody>
      </p:sp>
      <p:pic>
        <p:nvPicPr>
          <p:cNvPr id="16386" name="Picture 1" descr="Beckert et a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8100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 descr="sekovski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762000"/>
            <a:ext cx="51054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 descr="Short et al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086100"/>
            <a:ext cx="50863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Kelsey paper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2971800"/>
            <a:ext cx="30861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Comic Sans MS" charset="0"/>
                <a:ea typeface="ＭＳ Ｐゴシック" charset="0"/>
                <a:cs typeface="ＭＳ Ｐゴシック" charset="0"/>
              </a:rPr>
              <a:t>2011: IAN produces another education module</a:t>
            </a:r>
          </a:p>
        </p:txBody>
      </p:sp>
      <p:pic>
        <p:nvPicPr>
          <p:cNvPr id="18434" name="Picture 1" descr="Coral ree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0866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UBLISH_TITLE" val="Science Communication Course - Principles of Effective Science Communication - Jane Thomas"/>
  <p:tag name="ARTICULATE_PUBLISH_PATH" val="C:\Documents and Settings\Adrian Jones\My Documents\Articulate Presenter"/>
  <p:tag name="ARTICULATE_LOGO" val="sccourse_logo.swf"/>
  <p:tag name="ARTICULATE_PRESENTER" val="Jane Thomas"/>
  <p:tag name="ARTICULATE_PRESENTER_GUID" val="1A85A7D55426"/>
  <p:tag name="ARTICULATE_LMS" val="0"/>
  <p:tag name="ARTICULATE_TEMPLATE" val="SC Course"/>
  <p:tag name="LMS_PUBLISH" val="No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13792</TotalTime>
  <Words>1130</Words>
  <Application>Microsoft Macintosh PowerPoint</Application>
  <PresentationFormat>On-screen Show (4:3)</PresentationFormat>
  <Paragraphs>187</Paragraphs>
  <Slides>59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ＭＳ Ｐゴシック</vt:lpstr>
      <vt:lpstr>Comic Sans MS</vt:lpstr>
      <vt:lpstr>Times New Roman</vt:lpstr>
      <vt:lpstr>Symbol</vt:lpstr>
      <vt:lpstr>Default Design</vt:lpstr>
      <vt:lpstr> 2011  Integration and Application Network   </vt:lpstr>
      <vt:lpstr>2011: IAN by the numbers</vt:lpstr>
      <vt:lpstr>2011: IAN website visited by 544K unique visitors</vt:lpstr>
      <vt:lpstr>Image download rate dramatically increased in 2011</vt:lpstr>
      <vt:lpstr>2011: IAN image library racks up some big numbers</vt:lpstr>
      <vt:lpstr>2011: IAN heads south</vt:lpstr>
      <vt:lpstr>2011: IAN website has a makeover</vt:lpstr>
      <vt:lpstr>2011: IAN produces peer review papers</vt:lpstr>
      <vt:lpstr>2011: IAN produces another education module</vt:lpstr>
      <vt:lpstr>2011: Two globally iconic report cards launched</vt:lpstr>
      <vt:lpstr>2011: IAN produces annual report cards + associated web site updates</vt:lpstr>
      <vt:lpstr>IAN as an UMCES catalyst: SeSynC is up and running</vt:lpstr>
      <vt:lpstr>2011: IAN welcomes baby Colin Carruthers</vt:lpstr>
      <vt:lpstr>Classy new UMCES Annapolis Office</vt:lpstr>
      <vt:lpstr>With a notable exception . . .</vt:lpstr>
      <vt:lpstr>IAN moving into One Park Place</vt:lpstr>
      <vt:lpstr>Bonus feature: One Park Place has happy hour</vt:lpstr>
      <vt:lpstr>2011: New ‘UMCES @’ programs launched</vt:lpstr>
      <vt:lpstr>Major conferences in 2011</vt:lpstr>
      <vt:lpstr>SchoolTube channel launched </vt:lpstr>
      <vt:lpstr>2011: 10 Booklets</vt:lpstr>
      <vt:lpstr>2011 National Park Service assessments: Assateague, Antietam, Manassas,  &amp; Monocacy</vt:lpstr>
      <vt:lpstr>2011: Diverse newsletters produced</vt:lpstr>
      <vt:lpstr>2011: IAN produces posters</vt:lpstr>
      <vt:lpstr>Diagrams created in virtual collaboration</vt:lpstr>
      <vt:lpstr>MTAC catalyzes regional report cards</vt:lpstr>
      <vt:lpstr>2011: Lots of personnel transitions</vt:lpstr>
      <vt:lpstr>Good-byes</vt:lpstr>
      <vt:lpstr>Goodbye to former IAN interns and Science Communicators </vt:lpstr>
      <vt:lpstr>Timbo off to Samoa</vt:lpstr>
      <vt:lpstr>Marbots (IAN ancestors) gather in Brisbane   </vt:lpstr>
      <vt:lpstr>2011: Bill was big in Australia</vt:lpstr>
      <vt:lpstr>Simon &amp; family arrive</vt:lpstr>
      <vt:lpstr>Kate &amp; Bill at University of Richmond</vt:lpstr>
      <vt:lpstr>Bill and Jano hard at work at Darwin Harbour</vt:lpstr>
      <vt:lpstr>2011: Captain Ken takes IAN for a sail</vt:lpstr>
      <vt:lpstr>IAN produced banner = 1.5 Jano units</vt:lpstr>
      <vt:lpstr>Developed an IAN marketing strategy</vt:lpstr>
      <vt:lpstr>We considered a name change . . .       but ended up         staying with IAN:</vt:lpstr>
      <vt:lpstr>2011 IAN retreat</vt:lpstr>
      <vt:lpstr>The IAN ‘tribe’</vt:lpstr>
      <vt:lpstr>Steve Jobs &amp; IAN principles</vt:lpstr>
      <vt:lpstr>IAN history</vt:lpstr>
      <vt:lpstr>IAN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conceptual models in Adobe Illustrator (10)</dc:title>
  <dc:creator>tcarruth</dc:creator>
  <cp:lastModifiedBy>Adrian Jones</cp:lastModifiedBy>
  <cp:revision>470</cp:revision>
  <dcterms:created xsi:type="dcterms:W3CDTF">2010-12-22T02:24:10Z</dcterms:created>
  <dcterms:modified xsi:type="dcterms:W3CDTF">2013-01-08T01:01:59Z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Lecture 3</vt:lpwstr>
  </property>
</Properties>
</file>