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2" r:id="rId2"/>
    <p:sldId id="273" r:id="rId3"/>
    <p:sldId id="274" r:id="rId4"/>
    <p:sldId id="288" r:id="rId5"/>
    <p:sldId id="276" r:id="rId6"/>
    <p:sldId id="277" r:id="rId7"/>
    <p:sldId id="278" r:id="rId8"/>
    <p:sldId id="279" r:id="rId9"/>
    <p:sldId id="280" r:id="rId10"/>
    <p:sldId id="289" r:id="rId11"/>
    <p:sldId id="281" r:id="rId12"/>
    <p:sldId id="262" r:id="rId13"/>
    <p:sldId id="282" r:id="rId14"/>
    <p:sldId id="283" r:id="rId15"/>
    <p:sldId id="261" r:id="rId16"/>
    <p:sldId id="284" r:id="rId17"/>
    <p:sldId id="290" r:id="rId18"/>
    <p:sldId id="259" r:id="rId19"/>
    <p:sldId id="260" r:id="rId20"/>
    <p:sldId id="265" r:id="rId21"/>
    <p:sldId id="264" r:id="rId22"/>
    <p:sldId id="263" r:id="rId23"/>
    <p:sldId id="266" r:id="rId24"/>
    <p:sldId id="291" r:id="rId25"/>
    <p:sldId id="270" r:id="rId26"/>
    <p:sldId id="285" r:id="rId27"/>
    <p:sldId id="269" r:id="rId28"/>
    <p:sldId id="257" r:id="rId29"/>
    <p:sldId id="271" r:id="rId30"/>
    <p:sldId id="29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3" autoAdjust="0"/>
    <p:restoredTop sz="91554" autoAdjust="0"/>
  </p:normalViewPr>
  <p:slideViewPr>
    <p:cSldViewPr>
      <p:cViewPr varScale="1">
        <p:scale>
          <a:sx n="98" d="100"/>
          <a:sy n="98" d="100"/>
        </p:scale>
        <p:origin x="-4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2F77A92-5F93-44E0-B1AB-C015A7810D64}" type="datetimeFigureOut">
              <a:rPr lang="en-US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8845A80-6514-404E-A5E4-87DC0410B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305BA-550B-4BCE-8EA7-CD8985C73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B10FC-C68A-4274-AE9A-21713A243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C69A5-BF6F-4AD7-887E-C24378142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08478-E6FC-4099-A63E-F664102FE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02CE1-248D-434F-B8C8-1FF0B6506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45A2C-AD2D-46BC-903F-93563F128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FA153-3893-4DAC-ADC5-943921854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33881-038B-4F2C-810F-E774F0D0A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82A19-4B96-4885-A64E-38858F5B1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C0845-60D4-4A94-99AF-13C18B220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7B62F-577A-43BE-A1E3-7CBAF1402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1A93-E874-4EBC-80A5-F339CAC6E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7D11A-5694-443B-8446-1D5A47F17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5175C8E-F78A-470E-8BC3-9715ECE33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anet.E.Whaley@aphis.usda.gov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Care and Use of Vertebrate Animals</a:t>
            </a:r>
            <a:endParaRPr lang="en-US"/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Dr. Janet Whaley</a:t>
            </a:r>
          </a:p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Veterinarian for UMCES</a:t>
            </a:r>
          </a:p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IACUC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D8E1B2-1C91-4430-8E22-BE529A5697BC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Experimental Procedures</a:t>
            </a:r>
            <a:endParaRPr lang="en-US" u="sng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Experimental design</a:t>
            </a:r>
            <a:r>
              <a:rPr lang="en-US" smtClean="0"/>
              <a:t> (include statistical methodology for data analysis and determination of number of animals to be used)</a:t>
            </a:r>
          </a:p>
          <a:p>
            <a:pPr eaLnBrk="1" hangingPunct="1"/>
            <a:r>
              <a:rPr lang="en-US" b="1" smtClean="0"/>
              <a:t>Methods and Materials</a:t>
            </a:r>
            <a:r>
              <a:rPr lang="en-US" smtClean="0"/>
              <a:t> (describe specifically any handling procedures)</a:t>
            </a:r>
          </a:p>
          <a:p>
            <a:pPr eaLnBrk="1" hangingPunct="1"/>
            <a:r>
              <a:rPr lang="en-US" b="1" smtClean="0"/>
              <a:t>Methods for anesthesia and euthanasia</a:t>
            </a:r>
            <a:endParaRPr lang="en-US" smtClean="0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E7581D-57F6-4112-A6EC-9A1CC6F4C02A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Anesthesia</a:t>
            </a:r>
            <a:endParaRPr lang="en-US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Consider for painful/stressful procedures and pre-euthanasia</a:t>
            </a:r>
          </a:p>
          <a:p>
            <a:pPr eaLnBrk="1" hangingPunct="1"/>
            <a:endParaRPr lang="en-US" sz="2400" b="1" smtClean="0"/>
          </a:p>
          <a:p>
            <a:pPr eaLnBrk="1" hangingPunct="1"/>
            <a:r>
              <a:rPr lang="en-US" sz="2400" b="1" smtClean="0"/>
              <a:t>Ice water (transport) - be careful</a:t>
            </a:r>
          </a:p>
          <a:p>
            <a:pPr eaLnBrk="1" hangingPunct="1"/>
            <a:endParaRPr lang="en-US" sz="2400" b="1" smtClean="0"/>
          </a:p>
          <a:p>
            <a:pPr eaLnBrk="1" hangingPunct="1"/>
            <a:r>
              <a:rPr lang="en-US" sz="2400" b="1" smtClean="0"/>
              <a:t>Chemical - MS-222, Benzocaine</a:t>
            </a:r>
          </a:p>
          <a:p>
            <a:pPr eaLnBrk="1" hangingPunct="1"/>
            <a:endParaRPr lang="en-US" sz="2400" b="1" smtClean="0"/>
          </a:p>
          <a:p>
            <a:pPr eaLnBrk="1" hangingPunct="1"/>
            <a:r>
              <a:rPr lang="en-US" sz="2400" b="1" smtClean="0"/>
              <a:t>Dose is species specific</a:t>
            </a:r>
            <a:r>
              <a:rPr lang="en-US" sz="2400" smtClean="0"/>
              <a:t> 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4CFDA3-F8C7-494C-8DA1-CE3773267F03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Immersion Anesthesia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clipArt" sz="half" idx="2"/>
          </p:nvPr>
        </p:nvSpPr>
        <p:spPr/>
      </p:sp>
      <p:pic>
        <p:nvPicPr>
          <p:cNvPr id="27652" name="Picture 5" descr="janet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8305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3F5CF2-C3F1-40FE-BC66-0DCB251B6F32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MS-222</a:t>
            </a:r>
            <a:endParaRPr lang="en-US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tricaine methanesulfate, ethyl-m-animobenzoate methansulfate, Finquel®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CNS depressant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water soluble but acidic (add buffer)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admin. via bath or recirculating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for anesthesia 50-100 mg/L recommended (sedation vs surgical)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dose may be species specific - test before experiment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4B0F65-6F38-4771-AEB2-D02BF19C14D3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MS-222 con’t</a:t>
            </a:r>
            <a:endParaRPr lang="en-US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induction w/in 3 minutes</a:t>
            </a:r>
          </a:p>
          <a:p>
            <a:pPr eaLnBrk="1" hangingPunct="1"/>
            <a:r>
              <a:rPr lang="en-US" sz="2800" b="1" smtClean="0"/>
              <a:t>recovery w/in 10-15 minutes after removal </a:t>
            </a:r>
          </a:p>
          <a:p>
            <a:pPr eaLnBrk="1" hangingPunct="1"/>
            <a:r>
              <a:rPr lang="en-US" sz="2800" b="1" smtClean="0"/>
              <a:t>is residual +/- could affect chemical analysis of tissue</a:t>
            </a:r>
          </a:p>
          <a:p>
            <a:pPr eaLnBrk="1" hangingPunct="1"/>
            <a:r>
              <a:rPr lang="en-US" sz="2800" b="1" smtClean="0"/>
              <a:t>no known hazards but wear gloves! </a:t>
            </a:r>
          </a:p>
          <a:p>
            <a:pPr eaLnBrk="1" hangingPunct="1"/>
            <a:r>
              <a:rPr lang="en-US" sz="2800" b="1" smtClean="0"/>
              <a:t>list as chemical hazard in UMCES application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07CB1F-C797-41C2-91FE-E1CCDF686C0A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Levels of Anesthesia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30723" name="Picture 6" descr="janet-1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905000"/>
            <a:ext cx="8458200" cy="4587875"/>
          </a:xfrm>
        </p:spPr>
      </p:pic>
      <p:sp>
        <p:nvSpPr>
          <p:cNvPr id="307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AA39E9-31D1-4C01-84F3-D7D2DA49AC01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Euthanasia</a:t>
            </a:r>
            <a:endParaRPr lang="en-US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+/- pre-sedation with MS-222</a:t>
            </a:r>
          </a:p>
          <a:p>
            <a:pPr eaLnBrk="1" hangingPunct="1"/>
            <a:r>
              <a:rPr lang="en-US" sz="2800" b="1" smtClean="0"/>
              <a:t>decapitation</a:t>
            </a:r>
          </a:p>
          <a:p>
            <a:pPr eaLnBrk="1" hangingPunct="1"/>
            <a:r>
              <a:rPr lang="en-US" sz="2800" b="1" smtClean="0"/>
              <a:t>pithing</a:t>
            </a:r>
          </a:p>
          <a:p>
            <a:pPr eaLnBrk="1" hangingPunct="1"/>
            <a:r>
              <a:rPr lang="en-US" sz="2800" b="1" smtClean="0"/>
              <a:t>chemical (MS-222)</a:t>
            </a:r>
          </a:p>
          <a:p>
            <a:pPr eaLnBrk="1" hangingPunct="1"/>
            <a:r>
              <a:rPr lang="en-US" sz="2800" b="1" smtClean="0"/>
              <a:t>requires experience!!!</a:t>
            </a:r>
          </a:p>
          <a:p>
            <a:pPr eaLnBrk="1" hangingPunct="1"/>
            <a:r>
              <a:rPr lang="en-US" sz="2800" b="1" smtClean="0"/>
              <a:t>avoid direct insertion into fixative (alcohol or formalin)</a:t>
            </a:r>
          </a:p>
          <a:p>
            <a:pPr eaLnBrk="1" hangingPunct="1"/>
            <a:endParaRPr lang="en-US" smtClean="0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632A98-760A-45C5-909D-66FF00F6FCFA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Husbandry Practices</a:t>
            </a:r>
            <a:endParaRPr lang="en-US" u="sng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Briefly describe housing, feeding, etc. </a:t>
            </a:r>
            <a:r>
              <a:rPr lang="en-US" sz="2800" smtClean="0"/>
              <a:t>(refer to specific laboratory standard operating procedures)</a:t>
            </a:r>
            <a:endParaRPr lang="en-US" sz="2800" b="1" smtClean="0"/>
          </a:p>
          <a:p>
            <a:pPr eaLnBrk="1" hangingPunct="1"/>
            <a:r>
              <a:rPr lang="en-US" sz="2800" b="1" smtClean="0"/>
              <a:t>Disposition of alive and dead animals</a:t>
            </a:r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2417AF-5D5B-4657-964C-5B2BC4430BAE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Water Quality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33795" name="Picture 5" descr="Janet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449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0" descr="janet-10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1752600"/>
            <a:ext cx="4191000" cy="4876800"/>
          </a:xfrm>
        </p:spPr>
      </p:pic>
      <p:sp>
        <p:nvSpPr>
          <p:cNvPr id="3379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21E057-51CA-43A6-8059-02087591B8DD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The Importance of </a:t>
            </a:r>
            <a:b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Good Water Quality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34819" name="Picture 5" descr="janet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41148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 descr="janet-8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67275" y="1981200"/>
            <a:ext cx="3370263" cy="4114800"/>
          </a:xfrm>
        </p:spPr>
      </p:pic>
      <p:sp>
        <p:nvSpPr>
          <p:cNvPr id="3482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CAF043-8480-454F-9989-B45805654821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My Info</a:t>
            </a:r>
            <a:endParaRPr lang="en-US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Aquaculture Program Manager</a:t>
            </a:r>
            <a:br>
              <a:rPr lang="en-US" b="1" smtClean="0"/>
            </a:br>
            <a:r>
              <a:rPr lang="en-US" b="1" smtClean="0"/>
              <a:t>USDA APHIS Veterinary Services</a:t>
            </a:r>
            <a:br>
              <a:rPr lang="en-US" b="1" smtClean="0"/>
            </a:br>
            <a:r>
              <a:rPr lang="en-US" b="1" smtClean="0"/>
              <a:t>4700 River Road, Unit 46</a:t>
            </a:r>
          </a:p>
          <a:p>
            <a:pPr eaLnBrk="1" hangingPunct="1">
              <a:buFontTx/>
              <a:buNone/>
            </a:pPr>
            <a:r>
              <a:rPr lang="en-US" b="1" smtClean="0"/>
              <a:t>   Rm. 4B.02.11</a:t>
            </a:r>
            <a:br>
              <a:rPr lang="en-US" b="1" smtClean="0"/>
            </a:br>
            <a:r>
              <a:rPr lang="en-US" b="1" smtClean="0"/>
              <a:t>Riverdale, MD 20737</a:t>
            </a:r>
            <a:br>
              <a:rPr lang="en-US" b="1" smtClean="0"/>
            </a:br>
            <a:r>
              <a:rPr lang="en-US" b="1" smtClean="0">
                <a:hlinkClick r:id="rId2"/>
              </a:rPr>
              <a:t>Janet.E.Whaley@aphis.usda.gov</a:t>
            </a:r>
            <a:endParaRPr lang="en-US" b="1" smtClean="0"/>
          </a:p>
          <a:p>
            <a:pPr eaLnBrk="1" hangingPunct="1"/>
            <a:endParaRPr lang="en-US" b="1" smtClean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F50A33-ADAC-4F22-B1A3-D3DF2C7CE5D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Investigate mortality in your system</a:t>
            </a:r>
          </a:p>
          <a:p>
            <a:pPr eaLnBrk="1" hangingPunct="1"/>
            <a:r>
              <a:rPr lang="en-US" sz="2800" b="1" smtClean="0"/>
              <a:t>Basic necropsy</a:t>
            </a:r>
          </a:p>
          <a:p>
            <a:pPr eaLnBrk="1" hangingPunct="1"/>
            <a:r>
              <a:rPr lang="en-US" sz="2800" b="1" smtClean="0"/>
              <a:t>Know your species</a:t>
            </a:r>
          </a:p>
          <a:p>
            <a:pPr eaLnBrk="1" hangingPunct="1"/>
            <a:r>
              <a:rPr lang="en-US" sz="2800" b="1" smtClean="0"/>
              <a:t>Seek advice</a:t>
            </a:r>
          </a:p>
          <a:p>
            <a:pPr eaLnBrk="1" hangingPunct="1"/>
            <a:r>
              <a:rPr lang="en-US" sz="2800" b="1" smtClean="0"/>
              <a:t>Make appropriate changes</a:t>
            </a:r>
          </a:p>
        </p:txBody>
      </p:sp>
      <p:pic>
        <p:nvPicPr>
          <p:cNvPr id="35843" name="Picture 6" descr="janet-14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609600"/>
            <a:ext cx="4267200" cy="6096000"/>
          </a:xfrm>
        </p:spPr>
      </p:pic>
      <p:sp>
        <p:nvSpPr>
          <p:cNvPr id="358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4935BD-2D71-43D3-8A1B-8745E6A7788B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Simple Diagnostics</a:t>
            </a:r>
          </a:p>
        </p:txBody>
      </p:sp>
      <p:sp>
        <p:nvSpPr>
          <p:cNvPr id="3686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36867" name="Picture 6" descr="janet-4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447925"/>
            <a:ext cx="3810000" cy="3179763"/>
          </a:xfrm>
        </p:spPr>
      </p:pic>
      <p:pic>
        <p:nvPicPr>
          <p:cNvPr id="36868" name="Picture 7" descr="janet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81200"/>
            <a:ext cx="396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1066800" y="1752600"/>
            <a:ext cx="170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Skin scrape</a:t>
            </a:r>
          </a:p>
        </p:txBody>
      </p:sp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5791200" y="6172200"/>
            <a:ext cx="1122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Fin clip</a:t>
            </a:r>
          </a:p>
        </p:txBody>
      </p:sp>
      <p:sp>
        <p:nvSpPr>
          <p:cNvPr id="36871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57B94A-F4B8-470E-9A3C-E11E54C6099F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Simple Diagnostics</a:t>
            </a:r>
          </a:p>
        </p:txBody>
      </p:sp>
      <p:sp>
        <p:nvSpPr>
          <p:cNvPr id="3789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37891" name="Picture 6" descr="janet-9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981200"/>
            <a:ext cx="3181350" cy="4114800"/>
          </a:xfrm>
        </p:spPr>
      </p:pic>
      <p:pic>
        <p:nvPicPr>
          <p:cNvPr id="37892" name="Picture 7" descr="janet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81200"/>
            <a:ext cx="3810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5470525" y="6137275"/>
            <a:ext cx="122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Gill clip</a:t>
            </a:r>
          </a:p>
        </p:txBody>
      </p:sp>
      <p:sp>
        <p:nvSpPr>
          <p:cNvPr id="3789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43DFB0-E978-4AD0-9503-65EBDF935459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Clinical Diagnostics</a:t>
            </a:r>
          </a:p>
        </p:txBody>
      </p:sp>
      <p:sp>
        <p:nvSpPr>
          <p:cNvPr id="3891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38915" name="Picture 6" descr="Janet-3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38916" name="Picture 7" descr="Janet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81200"/>
            <a:ext cx="441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3032125" y="6061075"/>
            <a:ext cx="3830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Blood collection for analysis</a:t>
            </a:r>
          </a:p>
        </p:txBody>
      </p:sp>
      <p:sp>
        <p:nvSpPr>
          <p:cNvPr id="3891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353B69-BB77-4A37-A9C5-B8AC5978C085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Environmental Safety</a:t>
            </a:r>
            <a:endParaRPr lang="en-US" u="sng"/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infectious agents</a:t>
            </a:r>
          </a:p>
          <a:p>
            <a:pPr eaLnBrk="1" hangingPunct="1"/>
            <a:r>
              <a:rPr lang="en-US" sz="2800" b="1" smtClean="0"/>
              <a:t>chemical hazards (include MS-222)</a:t>
            </a:r>
          </a:p>
          <a:p>
            <a:pPr eaLnBrk="1" hangingPunct="1"/>
            <a:r>
              <a:rPr lang="en-US" sz="2800" b="1" smtClean="0"/>
              <a:t>radioisotopes</a:t>
            </a:r>
          </a:p>
          <a:p>
            <a:pPr eaLnBrk="1" hangingPunct="1"/>
            <a:r>
              <a:rPr lang="en-US" sz="2800" b="1" smtClean="0"/>
              <a:t>biohazards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279891-A774-4F92-B554-E983B0FA3ADC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ZOONOSIS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u="sng" smtClean="0"/>
              <a:t>Zoonosis</a:t>
            </a:r>
            <a:r>
              <a:rPr lang="en-US" sz="2800" b="1" smtClean="0"/>
              <a:t> = disease that can be transmitted from animals to humans (or other animals)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u="sng" smtClean="0"/>
              <a:t>Anthroponosis</a:t>
            </a:r>
            <a:r>
              <a:rPr lang="en-US" sz="2800" b="1" smtClean="0"/>
              <a:t> = disease that can be transmitted from humans to animals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u="sng" smtClean="0"/>
              <a:t>High Risk 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b="1" smtClean="0"/>
              <a:t>immunosupressed (AIDs, other debilitating disease)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b="1" smtClean="0"/>
              <a:t>pregnant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b="1" smtClean="0"/>
              <a:t>age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u="sng" smtClean="0"/>
              <a:t>Exposure</a:t>
            </a:r>
            <a:r>
              <a:rPr lang="en-US" sz="2800" b="1" smtClean="0"/>
              <a:t> </a:t>
            </a:r>
            <a:r>
              <a:rPr lang="en-US" sz="2000" b="1" smtClean="0"/>
              <a:t>(infected water, fish tissue, fish excrement)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b="1" smtClean="0"/>
              <a:t>dermal contact via skin abrasion, fissure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b="1" smtClean="0"/>
              <a:t>ingestion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DBCEAF-E806-4EE5-8521-D13E78021B73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Zoonotic Diseases</a:t>
            </a:r>
            <a:r>
              <a:rPr lang="en-US"/>
              <a:t> 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Potential for disease organisms to spread between species (fish </a:t>
            </a:r>
            <a:r>
              <a:rPr lang="en-US" sz="2400" b="1" smtClean="0">
                <a:sym typeface="Symbol" pitchFamily="18" charset="2"/>
              </a:rPr>
              <a:t> human</a:t>
            </a:r>
            <a:r>
              <a:rPr lang="en-US" sz="2400" b="1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 smtClean="0"/>
              <a:t>Bacteria</a:t>
            </a:r>
            <a:r>
              <a:rPr lang="en-US" sz="2400" b="1" smtClean="0"/>
              <a:t> - from handling (mycobacterium, streptococcus, erysipelothrix, vibrio, norcardia, aeromonas, edwardsiella)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    from ingestion (stahylcoccus, clostridium, vibrio, aeromonas, esherichia, salmonella,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    edwardsiella)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 smtClean="0"/>
              <a:t>Parasites </a:t>
            </a:r>
            <a:r>
              <a:rPr lang="en-US" sz="2400" b="1" smtClean="0"/>
              <a:t>- primarily from ingestion (nematodes, cestodes, trematodes, protozoa).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 smtClean="0"/>
              <a:t>Toxins </a:t>
            </a:r>
            <a:r>
              <a:rPr lang="en-US" sz="2400" b="1" smtClean="0"/>
              <a:t>- primarily from ingestion (ciguatera, scombroid, dinoflagellates toxins)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74DE04-B317-4505-8410-905FEA295726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0" y="0"/>
          <a:ext cx="9317038" cy="8437563"/>
        </p:xfrm>
        <a:graphic>
          <a:graphicData uri="http://schemas.openxmlformats.org/presentationml/2006/ole">
            <p:oleObj spid="_x0000_s22530" name="Document" r:id="rId3" imgW="7271280" imgH="6583320" progId="Word.Document.8">
              <p:embed/>
            </p:oleObj>
          </a:graphicData>
        </a:graphic>
      </p:graphicFrame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8D81DD-6DFB-46F0-9B2B-0DD07181B4F9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Mycobacteria</a:t>
            </a:r>
          </a:p>
        </p:txBody>
      </p:sp>
      <p:sp>
        <p:nvSpPr>
          <p:cNvPr id="4505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45059" name="Picture 6" descr="fish finger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981200"/>
            <a:ext cx="4495800" cy="4114800"/>
          </a:xfrm>
        </p:spPr>
      </p:pic>
      <p:pic>
        <p:nvPicPr>
          <p:cNvPr id="45060" name="Picture 7" descr="janet-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438400"/>
            <a:ext cx="3962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D683CF-087B-4562-8A99-EA9A3D0E991E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PREVENTION</a:t>
            </a:r>
            <a:endParaRPr lang="en-US" smtClean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Fish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/>
              <a:t>Know health of your fish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/>
              <a:t>Proper husbandry/aquaculture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/>
              <a:t>Minimum - wear gloves when handling </a:t>
            </a:r>
          </a:p>
          <a:p>
            <a:pPr lvl="2" eaLnBrk="1" hangingPunct="1">
              <a:lnSpc>
                <a:spcPct val="90000"/>
              </a:lnSpc>
            </a:pPr>
            <a:endParaRPr lang="en-US" b="1" smtClean="0"/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All Wildlife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/>
              <a:t>Know the hazards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/>
              <a:t>Take all necessary “known”precautions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/>
              <a:t>DO YOUR HOMEWORK!!!</a:t>
            </a:r>
          </a:p>
          <a:p>
            <a:pPr lvl="2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84CA25-3882-43FA-B0A4-E38FEABAA720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Vet Duties</a:t>
            </a:r>
            <a:endParaRPr lang="en-US"/>
          </a:p>
        </p:txBody>
      </p:sp>
      <p:sp>
        <p:nvSpPr>
          <p:cNvPr id="18434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UMCES Assurance of Compliance with the Public Health Service Policy on Humane Care and Use of Laboratory Animals -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u="sng" smtClean="0"/>
              <a:t>advise</a:t>
            </a:r>
            <a:r>
              <a:rPr lang="en-US" sz="2800" b="1" smtClean="0"/>
              <a:t> on appropriate procedures for use of finfish in research, </a:t>
            </a:r>
            <a:r>
              <a:rPr lang="en-US" sz="2800" b="1" u="sng" smtClean="0"/>
              <a:t>review </a:t>
            </a:r>
            <a:r>
              <a:rPr lang="en-US" sz="2800" b="1" smtClean="0"/>
              <a:t>research proposals,  </a:t>
            </a:r>
            <a:r>
              <a:rPr lang="en-US" sz="2800" b="1" u="sng" smtClean="0"/>
              <a:t>inspect </a:t>
            </a:r>
            <a:r>
              <a:rPr lang="en-US" sz="2800" b="1" smtClean="0"/>
              <a:t>UMCES facilities, and provide annual </a:t>
            </a:r>
            <a:r>
              <a:rPr lang="en-US" sz="2800" b="1" u="sng" smtClean="0"/>
              <a:t>training</a:t>
            </a:r>
            <a:r>
              <a:rPr lang="en-US" sz="2800" b="1" smtClean="0"/>
              <a:t>.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authority to </a:t>
            </a:r>
            <a:r>
              <a:rPr lang="en-US" sz="2800" b="1" u="sng" smtClean="0"/>
              <a:t>suspend</a:t>
            </a:r>
            <a:r>
              <a:rPr lang="en-US" sz="2800" b="1" smtClean="0"/>
              <a:t> any research found to be in violation of UMCES or PHS policy.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736DD1-3BF2-4408-A213-92D2C84C4F5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References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u="sng" smtClean="0"/>
              <a:t>Can Fish Suffer?:  perspectives on sentience, pain, fear and stress</a:t>
            </a:r>
            <a:r>
              <a:rPr lang="en-US" sz="2800" b="1" smtClean="0"/>
              <a:t>; </a:t>
            </a:r>
            <a:r>
              <a:rPr lang="en-US" sz="2800" smtClean="0"/>
              <a:t>K.P. Chandroo et al./Applied Animal Behaviour Science 86 (2004) 225-250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u="sng" smtClean="0"/>
              <a:t>Fish Cognition and Behavior</a:t>
            </a:r>
            <a:r>
              <a:rPr lang="en-US" sz="2800" smtClean="0"/>
              <a:t>; Culum Brown et al.; Blackwell Publishing (2006) </a:t>
            </a:r>
            <a:r>
              <a:rPr lang="en-US" sz="2800" b="1" smtClean="0"/>
              <a:t>ISBN:</a:t>
            </a:r>
            <a:r>
              <a:rPr lang="en-US" sz="2800" smtClean="0"/>
              <a:t> 9781405134293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u="sng" smtClean="0"/>
              <a:t>Fish Medicine</a:t>
            </a:r>
            <a:r>
              <a:rPr lang="en-US" sz="2800" b="1" smtClean="0"/>
              <a:t>; </a:t>
            </a:r>
            <a:r>
              <a:rPr lang="en-US" sz="2800" smtClean="0"/>
              <a:t>Michael Stoskopf, W.B. Saunders Company; 1st edition (January 15, 1993) </a:t>
            </a:r>
            <a:r>
              <a:rPr lang="en-US" sz="2800" b="1" smtClean="0"/>
              <a:t>ISBN:</a:t>
            </a:r>
            <a:r>
              <a:rPr lang="en-US" sz="2800" smtClean="0"/>
              <a:t> 0721626297 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942B9E-CEFB-4CBF-B925-00ED400BD9C9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Justification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Research Goals</a:t>
            </a:r>
          </a:p>
          <a:p>
            <a:pPr eaLnBrk="1" hangingPunct="1"/>
            <a:r>
              <a:rPr lang="en-US" b="1" smtClean="0"/>
              <a:t>Non-animal alternatives</a:t>
            </a:r>
          </a:p>
          <a:p>
            <a:pPr eaLnBrk="1" hangingPunct="1"/>
            <a:r>
              <a:rPr lang="en-US" b="1" smtClean="0"/>
              <a:t>Duplication </a:t>
            </a:r>
          </a:p>
          <a:p>
            <a:pPr eaLnBrk="1" hangingPunct="1"/>
            <a:r>
              <a:rPr lang="en-US" b="1" smtClean="0"/>
              <a:t>Research species</a:t>
            </a:r>
          </a:p>
          <a:p>
            <a:pPr eaLnBrk="1" hangingPunct="1"/>
            <a:r>
              <a:rPr lang="en-US" b="1" smtClean="0"/>
              <a:t>Animal use and pain category</a:t>
            </a:r>
          </a:p>
          <a:p>
            <a:pPr eaLnBrk="1" hangingPunct="1"/>
            <a:endParaRPr lang="en-US" b="1" smtClean="0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8CE2F7-D1B1-42C4-AEAC-1551087F7DC8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Pain and Fish</a:t>
            </a:r>
            <a:endParaRPr lang="en-US"/>
          </a:p>
        </p:txBody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sensory receptors are present</a:t>
            </a:r>
          </a:p>
          <a:p>
            <a:pPr eaLnBrk="1" hangingPunct="1"/>
            <a:r>
              <a:rPr lang="en-US" b="1" smtClean="0"/>
              <a:t>central reception of sensory input is unclear</a:t>
            </a:r>
          </a:p>
          <a:p>
            <a:pPr eaLnBrk="1" hangingPunct="1"/>
            <a:r>
              <a:rPr lang="en-US" b="1" smtClean="0"/>
              <a:t>clinical signs of acute and chronic stress can be observed (</a:t>
            </a:r>
            <a:r>
              <a:rPr lang="en-US" b="1" smtClean="0">
                <a:sym typeface="Symbol" pitchFamily="18" charset="2"/>
              </a:rPr>
              <a:t></a:t>
            </a:r>
            <a:r>
              <a:rPr lang="en-US" b="1" smtClean="0"/>
              <a:t>cortisol levels, changes in other health and behavior parameters)</a:t>
            </a:r>
          </a:p>
          <a:p>
            <a:pPr eaLnBrk="1" hangingPunct="1"/>
            <a:r>
              <a:rPr lang="en-US" b="1" smtClean="0"/>
              <a:t>avoid adverse stimuli (reflex manner)</a:t>
            </a:r>
          </a:p>
          <a:p>
            <a:pPr eaLnBrk="1" hangingPunct="1"/>
            <a:endParaRPr lang="en-US" b="1" smtClean="0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8EE9E4-627D-46AC-9BC3-CAE820BE07C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Pain Category</a:t>
            </a:r>
            <a:endParaRPr lang="en-US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u="sng" smtClean="0"/>
              <a:t>Category 1 </a:t>
            </a:r>
            <a:r>
              <a:rPr lang="en-US" sz="2800" b="1" smtClean="0"/>
              <a:t> little or momentary pain (euthanasia, tagging)</a:t>
            </a:r>
            <a:endParaRPr lang="en-US" sz="2800" smtClean="0"/>
          </a:p>
          <a:p>
            <a:pPr eaLnBrk="1" hangingPunct="1"/>
            <a:r>
              <a:rPr lang="en-US" sz="2800" b="1" u="sng" smtClean="0"/>
              <a:t>Category 2</a:t>
            </a:r>
            <a:r>
              <a:rPr lang="en-US" sz="2800" b="1" smtClean="0"/>
              <a:t>  potential pain or discomfort relieved by anesthetic (euthanasia, surgical procedure)</a:t>
            </a:r>
          </a:p>
          <a:p>
            <a:pPr eaLnBrk="1" hangingPunct="1"/>
            <a:r>
              <a:rPr lang="en-US" sz="2800" b="1" u="sng" smtClean="0"/>
              <a:t>Category 3</a:t>
            </a:r>
            <a:r>
              <a:rPr lang="en-US" sz="2800" b="1" smtClean="0"/>
              <a:t> discomfort or pain which is not relieved</a:t>
            </a:r>
            <a:endParaRPr lang="en-US" b="1" u="sng" smtClean="0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88E0F3-9D15-45B2-8EB6-48C1586C2D22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STRESS</a:t>
            </a:r>
            <a:endParaRPr lang="en-US"/>
          </a:p>
        </p:txBody>
      </p:sp>
      <p:pic>
        <p:nvPicPr>
          <p:cNvPr id="44034" name="Picture 3"/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981200"/>
            <a:ext cx="7772400" cy="4114800"/>
          </a:xfrm>
        </p:spPr>
      </p:pic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5353B2-9D42-45AA-AB66-FB0BA16F39E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Causes of Stress</a:t>
            </a:r>
            <a:endParaRPr lang="en-US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3175" cy="4114800"/>
          </a:xfrm>
        </p:spPr>
        <p:txBody>
          <a:bodyPr/>
          <a:lstStyle/>
          <a:p>
            <a:pPr eaLnBrk="1" hangingPunct="1"/>
            <a:r>
              <a:rPr lang="en-US" b="1" smtClean="0"/>
              <a:t>water quality</a:t>
            </a:r>
            <a:r>
              <a:rPr lang="en-US" smtClean="0"/>
              <a:t> </a:t>
            </a:r>
            <a:r>
              <a:rPr lang="en-US" sz="2000" b="1" smtClean="0"/>
              <a:t>(O2, ammonia, nitrite, pH, other contaminants)</a:t>
            </a:r>
          </a:p>
          <a:p>
            <a:pPr eaLnBrk="1" hangingPunct="1"/>
            <a:r>
              <a:rPr lang="en-US" b="1" smtClean="0"/>
              <a:t>transportation</a:t>
            </a:r>
          </a:p>
          <a:p>
            <a:pPr eaLnBrk="1" hangingPunct="1"/>
            <a:r>
              <a:rPr lang="en-US" b="1" smtClean="0"/>
              <a:t>netting &amp; handling </a:t>
            </a:r>
          </a:p>
          <a:p>
            <a:pPr eaLnBrk="1" hangingPunct="1"/>
            <a:r>
              <a:rPr lang="en-US" b="1" smtClean="0"/>
              <a:t>temperature</a:t>
            </a:r>
          </a:p>
          <a:p>
            <a:pPr eaLnBrk="1" hangingPunct="1"/>
            <a:r>
              <a:rPr lang="en-US" b="1" smtClean="0"/>
              <a:t>salinity</a:t>
            </a:r>
          </a:p>
          <a:p>
            <a:pPr eaLnBrk="1" hangingPunct="1"/>
            <a:r>
              <a:rPr lang="en-US" b="1" smtClean="0"/>
              <a:t>water hardness</a:t>
            </a:r>
          </a:p>
          <a:p>
            <a:pPr eaLnBrk="1" hangingPunct="1"/>
            <a:endParaRPr lang="en-US" b="1" smtClean="0"/>
          </a:p>
          <a:p>
            <a:pPr eaLnBrk="1" hangingPunct="1"/>
            <a:endParaRPr lang="en-US" smtClean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981200"/>
            <a:ext cx="3813175" cy="4114800"/>
          </a:xfrm>
        </p:spPr>
        <p:txBody>
          <a:bodyPr/>
          <a:lstStyle/>
          <a:p>
            <a:pPr eaLnBrk="1" hangingPunct="1"/>
            <a:r>
              <a:rPr lang="en-US" b="1" smtClean="0"/>
              <a:t>poor nutrition</a:t>
            </a:r>
          </a:p>
          <a:p>
            <a:pPr eaLnBrk="1" hangingPunct="1"/>
            <a:r>
              <a:rPr lang="en-US" b="1" smtClean="0"/>
              <a:t>inappropriate housing conditions</a:t>
            </a:r>
          </a:p>
          <a:p>
            <a:pPr eaLnBrk="1" hangingPunct="1"/>
            <a:r>
              <a:rPr lang="en-US" b="1" smtClean="0"/>
              <a:t>noise</a:t>
            </a:r>
          </a:p>
          <a:p>
            <a:pPr eaLnBrk="1" hangingPunct="1"/>
            <a:r>
              <a:rPr lang="en-US" b="1" smtClean="0"/>
              <a:t>lighting</a:t>
            </a:r>
          </a:p>
          <a:p>
            <a:pPr eaLnBrk="1" hangingPunct="1"/>
            <a:r>
              <a:rPr lang="en-US" b="1" smtClean="0"/>
              <a:t>vibrations</a:t>
            </a:r>
          </a:p>
          <a:p>
            <a:pPr eaLnBrk="1" hangingPunct="1"/>
            <a:r>
              <a:rPr lang="en-US" b="1" smtClean="0"/>
              <a:t>stocking density</a:t>
            </a:r>
          </a:p>
          <a:p>
            <a:pPr eaLnBrk="1" hangingPunct="1"/>
            <a:endParaRPr lang="en-US" b="1" smtClean="0"/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7E77EB-2901-4B1F-B8D0-B4DBF075795D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Stress Response</a:t>
            </a:r>
            <a:endParaRPr lang="en-US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3175" cy="4114800"/>
          </a:xfrm>
        </p:spPr>
        <p:txBody>
          <a:bodyPr/>
          <a:lstStyle/>
          <a:p>
            <a:pPr eaLnBrk="1" hangingPunct="1"/>
            <a:r>
              <a:rPr lang="en-US" b="1" smtClean="0">
                <a:sym typeface="Symbol" pitchFamily="18" charset="2"/>
              </a:rPr>
              <a:t> S</a:t>
            </a:r>
            <a:r>
              <a:rPr lang="en-US" b="1" smtClean="0"/>
              <a:t>ympathetic nervous system activation</a:t>
            </a:r>
          </a:p>
          <a:p>
            <a:pPr eaLnBrk="1" hangingPunct="1"/>
            <a:r>
              <a:rPr lang="en-US" b="1" smtClean="0">
                <a:sym typeface="Symbol" pitchFamily="18" charset="2"/>
              </a:rPr>
              <a:t></a:t>
            </a:r>
            <a:r>
              <a:rPr lang="en-US" b="1" smtClean="0"/>
              <a:t> cortisol</a:t>
            </a:r>
          </a:p>
          <a:p>
            <a:pPr eaLnBrk="1" hangingPunct="1"/>
            <a:r>
              <a:rPr lang="en-US" b="1" smtClean="0">
                <a:sym typeface="Symbol" pitchFamily="18" charset="2"/>
              </a:rPr>
              <a:t></a:t>
            </a:r>
            <a:r>
              <a:rPr lang="en-US" b="1" smtClean="0"/>
              <a:t> catecholamines</a:t>
            </a:r>
          </a:p>
          <a:p>
            <a:pPr eaLnBrk="1" hangingPunct="1"/>
            <a:r>
              <a:rPr lang="en-US" b="1" smtClean="0">
                <a:sym typeface="Symbol" pitchFamily="18" charset="2"/>
              </a:rPr>
              <a:t></a:t>
            </a:r>
            <a:r>
              <a:rPr lang="en-US" b="1" smtClean="0"/>
              <a:t> HR,</a:t>
            </a:r>
            <a:r>
              <a:rPr lang="en-US" b="1" smtClean="0">
                <a:sym typeface="Symbol" pitchFamily="18" charset="2"/>
              </a:rPr>
              <a:t></a:t>
            </a:r>
            <a:r>
              <a:rPr lang="en-US" b="1" smtClean="0"/>
              <a:t> RR</a:t>
            </a:r>
          </a:p>
          <a:p>
            <a:pPr eaLnBrk="1" hangingPunct="1"/>
            <a:r>
              <a:rPr lang="en-US" b="1" smtClean="0">
                <a:sym typeface="Symbol" pitchFamily="18" charset="2"/>
              </a:rPr>
              <a:t> </a:t>
            </a:r>
            <a:r>
              <a:rPr lang="en-US" b="1" smtClean="0"/>
              <a:t>serum osmolality</a:t>
            </a:r>
          </a:p>
          <a:p>
            <a:pPr eaLnBrk="1" hangingPunct="1"/>
            <a:r>
              <a:rPr lang="en-US" b="1" smtClean="0">
                <a:sym typeface="Symbol" pitchFamily="18" charset="2"/>
              </a:rPr>
              <a:t></a:t>
            </a:r>
            <a:r>
              <a:rPr lang="en-US" b="1" smtClean="0"/>
              <a:t> glucose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24375" y="1981200"/>
            <a:ext cx="3933825" cy="4114800"/>
          </a:xfrm>
        </p:spPr>
        <p:txBody>
          <a:bodyPr/>
          <a:lstStyle/>
          <a:p>
            <a:pPr eaLnBrk="1" hangingPunct="1"/>
            <a:r>
              <a:rPr lang="en-US" b="1" smtClean="0"/>
              <a:t>Immunosuppression</a:t>
            </a:r>
          </a:p>
          <a:p>
            <a:pPr eaLnBrk="1" hangingPunct="1">
              <a:buFontTx/>
              <a:buNone/>
            </a:pPr>
            <a:r>
              <a:rPr lang="en-US" b="1" smtClean="0"/>
              <a:t>(</a:t>
            </a:r>
            <a:r>
              <a:rPr lang="en-US" b="1" smtClean="0">
                <a:sym typeface="Symbol" pitchFamily="18" charset="2"/>
              </a:rPr>
              <a:t></a:t>
            </a:r>
            <a:r>
              <a:rPr lang="en-US" b="1" smtClean="0"/>
              <a:t> disease resistance)</a:t>
            </a:r>
          </a:p>
          <a:p>
            <a:pPr eaLnBrk="1" hangingPunct="1"/>
            <a:r>
              <a:rPr lang="en-US" b="1" smtClean="0">
                <a:sym typeface="Symbol" pitchFamily="18" charset="2"/>
              </a:rPr>
              <a:t></a:t>
            </a:r>
            <a:r>
              <a:rPr lang="en-US" b="1" smtClean="0"/>
              <a:t> growth rate</a:t>
            </a:r>
          </a:p>
          <a:p>
            <a:pPr eaLnBrk="1" hangingPunct="1"/>
            <a:r>
              <a:rPr lang="en-US" b="1" smtClean="0">
                <a:sym typeface="Symbol" pitchFamily="18" charset="2"/>
              </a:rPr>
              <a:t></a:t>
            </a:r>
            <a:r>
              <a:rPr lang="en-US" b="1" smtClean="0"/>
              <a:t> reproduction rate</a:t>
            </a:r>
          </a:p>
          <a:p>
            <a:pPr eaLnBrk="1" hangingPunct="1"/>
            <a:r>
              <a:rPr lang="en-US" b="1" smtClean="0"/>
              <a:t>delayed “capture” mortality</a:t>
            </a:r>
          </a:p>
          <a:p>
            <a:pPr eaLnBrk="1" hangingPunct="1"/>
            <a:endParaRPr lang="en-US" b="1" smtClean="0"/>
          </a:p>
        </p:txBody>
      </p:sp>
      <p:sp>
        <p:nvSpPr>
          <p:cNvPr id="2458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C6E9F7-2520-44B2-9107-E51E428304CF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634</Words>
  <Application>Microsoft Office PowerPoint</Application>
  <PresentationFormat>On-screen Show (4:3)</PresentationFormat>
  <Paragraphs>175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Times New Roman</vt:lpstr>
      <vt:lpstr>Arial</vt:lpstr>
      <vt:lpstr>Calibri</vt:lpstr>
      <vt:lpstr>Symbol</vt:lpstr>
      <vt:lpstr>Default Design</vt:lpstr>
      <vt:lpstr>Document</vt:lpstr>
      <vt:lpstr>Care and Use of Vertebrate Animals</vt:lpstr>
      <vt:lpstr>My Info</vt:lpstr>
      <vt:lpstr>Vet Duties</vt:lpstr>
      <vt:lpstr>Justification</vt:lpstr>
      <vt:lpstr>Pain and Fish</vt:lpstr>
      <vt:lpstr>Pain Category</vt:lpstr>
      <vt:lpstr>STRESS</vt:lpstr>
      <vt:lpstr>Causes of Stress</vt:lpstr>
      <vt:lpstr>Stress Response</vt:lpstr>
      <vt:lpstr>Experimental Procedures</vt:lpstr>
      <vt:lpstr>Anesthesia</vt:lpstr>
      <vt:lpstr>Immersion Anesthesia</vt:lpstr>
      <vt:lpstr>MS-222</vt:lpstr>
      <vt:lpstr>MS-222 con’t</vt:lpstr>
      <vt:lpstr>Levels of Anesthesia</vt:lpstr>
      <vt:lpstr>Euthanasia</vt:lpstr>
      <vt:lpstr>Husbandry Practices</vt:lpstr>
      <vt:lpstr>Water Quality</vt:lpstr>
      <vt:lpstr>The Importance of  Good Water Quality</vt:lpstr>
      <vt:lpstr>Slide 20</vt:lpstr>
      <vt:lpstr>Simple Diagnostics</vt:lpstr>
      <vt:lpstr>Simple Diagnostics</vt:lpstr>
      <vt:lpstr>Clinical Diagnostics</vt:lpstr>
      <vt:lpstr>Environmental Safety</vt:lpstr>
      <vt:lpstr>ZOONOSIS</vt:lpstr>
      <vt:lpstr>Zoonotic Diseases </vt:lpstr>
      <vt:lpstr>Slide 27</vt:lpstr>
      <vt:lpstr>Mycobacteria</vt:lpstr>
      <vt:lpstr>PREVENTION</vt:lpstr>
      <vt:lpstr>References</vt:lpstr>
    </vt:vector>
  </TitlesOfParts>
  <Company>Department of Commerce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JWhaley</dc:creator>
  <cp:lastModifiedBy>Chris Rowe</cp:lastModifiedBy>
  <cp:revision>15</cp:revision>
  <dcterms:created xsi:type="dcterms:W3CDTF">2003-10-20T20:04:33Z</dcterms:created>
  <dcterms:modified xsi:type="dcterms:W3CDTF">2012-10-07T12:57:08Z</dcterms:modified>
</cp:coreProperties>
</file>