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7" r:id="rId2"/>
    <p:sldId id="256" r:id="rId3"/>
    <p:sldId id="258" r:id="rId4"/>
    <p:sldId id="266" r:id="rId5"/>
    <p:sldId id="265"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7"/>
    <p:restoredTop sz="94401"/>
  </p:normalViewPr>
  <p:slideViewPr>
    <p:cSldViewPr snapToGrid="0" snapToObjects="1">
      <p:cViewPr varScale="1">
        <p:scale>
          <a:sx n="105" d="100"/>
          <a:sy n="105" d="100"/>
        </p:scale>
        <p:origin x="16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EDA55-37CC-AB4C-BEA7-299819D914D0}" type="datetimeFigureOut">
              <a:rPr lang="en-US" smtClean="0"/>
              <a:t>10/11/19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5088B-A00C-8F4E-899B-175B054D2273}" type="slidenum">
              <a:rPr lang="en-US" smtClean="0"/>
              <a:t>‹#›</a:t>
            </a:fld>
            <a:endParaRPr lang="en-US"/>
          </a:p>
        </p:txBody>
      </p:sp>
    </p:spTree>
    <p:extLst>
      <p:ext uri="{BB962C8B-B14F-4D97-AF65-F5344CB8AC3E}">
        <p14:creationId xmlns:p14="http://schemas.microsoft.com/office/powerpoint/2010/main" val="257491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5088B-A00C-8F4E-899B-175B054D2273}" type="slidenum">
              <a:rPr lang="en-US" smtClean="0"/>
              <a:t>3</a:t>
            </a:fld>
            <a:endParaRPr lang="en-US"/>
          </a:p>
        </p:txBody>
      </p:sp>
    </p:spTree>
    <p:extLst>
      <p:ext uri="{BB962C8B-B14F-4D97-AF65-F5344CB8AC3E}">
        <p14:creationId xmlns:p14="http://schemas.microsoft.com/office/powerpoint/2010/main" val="181294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BE4EE2-3A36-AF42-B0C6-51706C5C73F2}" type="datetimeFigureOut">
              <a:rPr lang="en-US" smtClean="0"/>
              <a:pPr/>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E4EE2-3A36-AF42-B0C6-51706C5C73F2}" type="datetimeFigureOut">
              <a:rPr lang="en-US" smtClean="0"/>
              <a:pPr/>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E4EE2-3A36-AF42-B0C6-51706C5C73F2}" type="datetimeFigureOut">
              <a:rPr lang="en-US" smtClean="0"/>
              <a:pPr/>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BE4EE2-3A36-AF42-B0C6-51706C5C73F2}" type="datetimeFigureOut">
              <a:rPr lang="en-US" smtClean="0"/>
              <a:pPr/>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BE4EE2-3A36-AF42-B0C6-51706C5C73F2}" type="datetimeFigureOut">
              <a:rPr lang="en-US" smtClean="0"/>
              <a:pPr/>
              <a:t>10/11/19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BE4EE2-3A36-AF42-B0C6-51706C5C73F2}" type="datetimeFigureOut">
              <a:rPr lang="en-US" smtClean="0"/>
              <a:pPr/>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BE4EE2-3A36-AF42-B0C6-51706C5C73F2}" type="datetimeFigureOut">
              <a:rPr lang="en-US" smtClean="0"/>
              <a:pPr/>
              <a:t>10/11/19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BE4EE2-3A36-AF42-B0C6-51706C5C73F2}" type="datetimeFigureOut">
              <a:rPr lang="en-US" smtClean="0"/>
              <a:pPr/>
              <a:t>10/11/19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BE4EE2-3A36-AF42-B0C6-51706C5C73F2}" type="datetimeFigureOut">
              <a:rPr lang="en-US" smtClean="0"/>
              <a:pPr/>
              <a:t>10/11/19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E4EE2-3A36-AF42-B0C6-51706C5C73F2}" type="datetimeFigureOut">
              <a:rPr lang="en-US" smtClean="0"/>
              <a:pPr/>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BE4EE2-3A36-AF42-B0C6-51706C5C73F2}" type="datetimeFigureOut">
              <a:rPr lang="en-US" smtClean="0"/>
              <a:pPr/>
              <a:t>10/11/19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F34C48-3E52-3442-809F-9C47BC2E46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BE4EE2-3A36-AF42-B0C6-51706C5C73F2}" type="datetimeFigureOut">
              <a:rPr lang="en-US" smtClean="0"/>
              <a:pPr/>
              <a:t>10/11/19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34C48-3E52-3442-809F-9C47BC2E465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5" name="Picture 4">
            <a:extLst>
              <a:ext uri="{FF2B5EF4-FFF2-40B4-BE49-F238E27FC236}">
                <a16:creationId xmlns:a16="http://schemas.microsoft.com/office/drawing/2014/main" id="{63F79C00-53A4-CD44-BB20-E768217DB86C}"/>
              </a:ext>
            </a:extLst>
          </p:cNvPr>
          <p:cNvPicPr>
            <a:picLocks noChangeAspect="1"/>
          </p:cNvPicPr>
          <p:nvPr/>
        </p:nvPicPr>
        <p:blipFill>
          <a:blip r:embed="rId4"/>
          <a:stretch>
            <a:fillRect/>
          </a:stretch>
        </p:blipFill>
        <p:spPr>
          <a:xfrm>
            <a:off x="768350" y="1323515"/>
            <a:ext cx="7620000" cy="2717800"/>
          </a:xfrm>
          <a:prstGeom prst="rect">
            <a:avLst/>
          </a:prstGeom>
        </p:spPr>
      </p:pic>
    </p:spTree>
    <p:extLst>
      <p:ext uri="{BB962C8B-B14F-4D97-AF65-F5344CB8AC3E}">
        <p14:creationId xmlns:p14="http://schemas.microsoft.com/office/powerpoint/2010/main" val="150094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367862" y="4649782"/>
            <a:ext cx="8782488" cy="1200329"/>
          </a:xfrm>
          <a:prstGeom prst="rect">
            <a:avLst/>
          </a:prstGeom>
          <a:noFill/>
        </p:spPr>
        <p:txBody>
          <a:bodyPr wrap="square" rtlCol="0">
            <a:spAutoFit/>
          </a:bodyPr>
          <a:lstStyle/>
          <a:p>
            <a:endParaRPr lang="en-US" dirty="0"/>
          </a:p>
          <a:p>
            <a:r>
              <a:rPr lang="en-US" dirty="0"/>
              <a:t>The University of Maryland Center for Environmental Science is a globally eminent research and graduate institution focused on advancing scientific knowledge of the environment.</a:t>
            </a:r>
          </a:p>
          <a:p>
            <a:r>
              <a:rPr lang="en-US" dirty="0"/>
              <a:t> </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17" name="Picture 16">
            <a:extLst>
              <a:ext uri="{FF2B5EF4-FFF2-40B4-BE49-F238E27FC236}">
                <a16:creationId xmlns:a16="http://schemas.microsoft.com/office/drawing/2014/main" id="{BFB5315A-C455-9747-BDB0-18B73D02B4AC}"/>
              </a:ext>
            </a:extLst>
          </p:cNvPr>
          <p:cNvPicPr>
            <a:picLocks noChangeAspect="1"/>
          </p:cNvPicPr>
          <p:nvPr/>
        </p:nvPicPr>
        <p:blipFill>
          <a:blip r:embed="rId4"/>
          <a:stretch>
            <a:fillRect/>
          </a:stretch>
        </p:blipFill>
        <p:spPr>
          <a:xfrm>
            <a:off x="6350" y="614795"/>
            <a:ext cx="9144000" cy="419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41CA8F-862A-3B43-A324-5CC40D727F33}"/>
              </a:ext>
            </a:extLst>
          </p:cNvPr>
          <p:cNvPicPr>
            <a:picLocks noChangeAspect="1"/>
          </p:cNvPicPr>
          <p:nvPr/>
        </p:nvPicPr>
        <p:blipFill>
          <a:blip r:embed="rId3"/>
          <a:stretch>
            <a:fillRect/>
          </a:stretch>
        </p:blipFill>
        <p:spPr>
          <a:xfrm>
            <a:off x="968266" y="1443305"/>
            <a:ext cx="7563579" cy="3814113"/>
          </a:xfrm>
          <a:prstGeom prst="rect">
            <a:avLst/>
          </a:prstGeom>
        </p:spPr>
      </p:pic>
      <p:pic>
        <p:nvPicPr>
          <p:cNvPr id="4" name="Picture 3" descr="Wave.jpg"/>
          <p:cNvPicPr>
            <a:picLocks noChangeAspect="1"/>
          </p:cNvPicPr>
          <p:nvPr/>
        </p:nvPicPr>
        <p:blipFill>
          <a:blip r:embed="rId4"/>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968264" y="553452"/>
            <a:ext cx="7417747" cy="4932947"/>
          </a:xfrm>
          <a:prstGeom prst="rect">
            <a:avLst/>
          </a:prstGeom>
          <a:noFill/>
        </p:spPr>
        <p:txBody>
          <a:bodyPr wrap="square" rtlCol="0">
            <a:spAutoFit/>
          </a:bodyPr>
          <a:lstStyle/>
          <a:p>
            <a:pPr lvl="0"/>
            <a:r>
              <a:rPr lang="en-US" sz="1600" dirty="0"/>
              <a:t>With locations from the mountains and the sea, our research laboratories provide scientists direct access to Maryland’s diverse natural ecosystems, allowing us to be a world  leader in the science of coastal environments and their watersheds</a:t>
            </a:r>
          </a:p>
          <a:p>
            <a:pPr lvl="0"/>
            <a:endParaRPr lang="en-US" sz="1600" b="1" dirty="0">
              <a:solidFill>
                <a:prstClr val="black"/>
              </a:solidFill>
              <a:latin typeface="Cambria"/>
              <a:cs typeface="Cambria"/>
            </a:endParaRP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dirty="0"/>
          </a:p>
          <a:p>
            <a:endParaRPr lang="en-US" dirty="0"/>
          </a:p>
          <a:p>
            <a:endParaRPr lang="en-US" dirty="0"/>
          </a:p>
          <a:p>
            <a:r>
              <a:rPr lang="en-US" dirty="0"/>
              <a:t>.</a:t>
            </a:r>
          </a:p>
          <a:p>
            <a:r>
              <a:rPr lang="en-US" dirty="0"/>
              <a:t> </a:t>
            </a:r>
          </a:p>
          <a:p>
            <a:endParaRPr lang="en-US" dirty="0"/>
          </a:p>
          <a:p>
            <a:endParaRPr lang="en-US" dirty="0"/>
          </a:p>
          <a:p>
            <a:pPr algn="ctr"/>
            <a:r>
              <a:rPr lang="en-US" sz="1400" dirty="0">
                <a:latin typeface="Cambria"/>
                <a:cs typeface="Cambria"/>
              </a:rPr>
              <a:t>.</a:t>
            </a:r>
          </a:p>
        </p:txBody>
      </p:sp>
      <p:pic>
        <p:nvPicPr>
          <p:cNvPr id="10" name="Picture 9" descr="Wave.jpg"/>
          <p:cNvPicPr>
            <a:picLocks/>
          </p:cNvPicPr>
          <p:nvPr/>
        </p:nvPicPr>
        <p:blipFill>
          <a:blip r:embed="rId4"/>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5"/>
          <a:stretch>
            <a:fillRect/>
          </a:stretch>
        </p:blipFill>
        <p:spPr>
          <a:xfrm>
            <a:off x="167223" y="5936698"/>
            <a:ext cx="2396851" cy="778595"/>
          </a:xfrm>
          <a:prstGeom prst="rect">
            <a:avLst/>
          </a:prstGeom>
        </p:spPr>
      </p:pic>
      <p:sp>
        <p:nvSpPr>
          <p:cNvPr id="8" name="TextBox 7">
            <a:extLst>
              <a:ext uri="{FF2B5EF4-FFF2-40B4-BE49-F238E27FC236}">
                <a16:creationId xmlns:a16="http://schemas.microsoft.com/office/drawing/2014/main" id="{92F5AC56-588F-9E45-BF18-0D371FBBB646}"/>
              </a:ext>
            </a:extLst>
          </p:cNvPr>
          <p:cNvSpPr txBox="1"/>
          <p:nvPr/>
        </p:nvSpPr>
        <p:spPr>
          <a:xfrm>
            <a:off x="968267" y="3010649"/>
            <a:ext cx="2508859" cy="2246769"/>
          </a:xfrm>
          <a:prstGeom prst="rect">
            <a:avLst/>
          </a:prstGeom>
          <a:blipFill dpi="0" rotWithShape="1">
            <a:blip r:embed="rId6">
              <a:alphaModFix amt="14000"/>
            </a:blip>
            <a:srcRect/>
            <a:stretch>
              <a:fillRect/>
            </a:stretch>
          </a:blipFill>
          <a:ln>
            <a:solidFill>
              <a:schemeClr val="accent1"/>
            </a:solidFill>
          </a:ln>
          <a:effectLst>
            <a:outerShdw blurRad="50800" dist="38100" dir="2700000" algn="tl" rotWithShape="0">
              <a:schemeClr val="bg1">
                <a:alpha val="1000"/>
              </a:schemeClr>
            </a:outerShdw>
            <a:softEdge rad="12700"/>
          </a:effectLst>
        </p:spPr>
        <p:txBody>
          <a:bodyPr wrap="square" rtlCol="0">
            <a:spAutoFit/>
          </a:bodyPr>
          <a:lstStyle/>
          <a:p>
            <a:endParaRPr lang="en-US" sz="1400" b="1" dirty="0">
              <a:solidFill>
                <a:srgbClr val="004B6B"/>
              </a:solidFill>
            </a:endParaRPr>
          </a:p>
          <a:p>
            <a:r>
              <a:rPr lang="en-US" sz="1400" b="1" dirty="0">
                <a:solidFill>
                  <a:srgbClr val="004B6B"/>
                </a:solidFill>
              </a:rPr>
              <a:t>MISSION: </a:t>
            </a:r>
          </a:p>
          <a:p>
            <a:r>
              <a:rPr lang="en-US" sz="1400" b="1" dirty="0">
                <a:solidFill>
                  <a:srgbClr val="004B6B"/>
                </a:solidFill>
              </a:rPr>
              <a:t>A unique statutory mandate to conduct a comprehensive scientific program to develop and apply predictive ecology for the improvement and preservation of Maryland’s physical environment</a:t>
            </a:r>
            <a:r>
              <a:rPr lang="en-US" sz="1400" dirty="0">
                <a:solidFill>
                  <a:srgbClr val="004B6B"/>
                </a:solidFill>
              </a:rPr>
              <a:t>. </a:t>
            </a:r>
          </a:p>
          <a:p>
            <a:endParaRPr lang="en-US" sz="1400" dirty="0">
              <a:solidFill>
                <a:srgbClr val="004B6B"/>
              </a:solidFill>
            </a:endParaRPr>
          </a:p>
        </p:txBody>
      </p:sp>
    </p:spTree>
    <p:extLst>
      <p:ext uri="{BB962C8B-B14F-4D97-AF65-F5344CB8AC3E}">
        <p14:creationId xmlns:p14="http://schemas.microsoft.com/office/powerpoint/2010/main" val="261217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685999" y="609600"/>
            <a:ext cx="7927060" cy="4801314"/>
          </a:xfrm>
          <a:prstGeom prst="rect">
            <a:avLst/>
          </a:prstGeom>
          <a:noFill/>
        </p:spPr>
        <p:txBody>
          <a:bodyPr wrap="square" rtlCol="0">
            <a:spAutoFit/>
          </a:bodyPr>
          <a:lstStyle/>
          <a:p>
            <a:r>
              <a:rPr lang="en-US" sz="3600" dirty="0">
                <a:solidFill>
                  <a:srgbClr val="004B6B"/>
                </a:solidFill>
                <a:latin typeface="+mj-lt"/>
              </a:rPr>
              <a:t>RESEARCH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Our scientists work across disciplines and in diverse settings—from the Appalachian Mountains to the Arctic, from fisheries to climate change—to understand and discover solutions to challenges in the Chesapeake Bay and around the world. </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8" name="Picture 7">
            <a:extLst>
              <a:ext uri="{FF2B5EF4-FFF2-40B4-BE49-F238E27FC236}">
                <a16:creationId xmlns:a16="http://schemas.microsoft.com/office/drawing/2014/main" id="{9C992EAA-3A3F-3D4A-A4CC-AFDA2E28A505}"/>
              </a:ext>
            </a:extLst>
          </p:cNvPr>
          <p:cNvPicPr>
            <a:picLocks noChangeAspect="1"/>
          </p:cNvPicPr>
          <p:nvPr/>
        </p:nvPicPr>
        <p:blipFill>
          <a:blip r:embed="rId4"/>
          <a:stretch>
            <a:fillRect/>
          </a:stretch>
        </p:blipFill>
        <p:spPr>
          <a:xfrm>
            <a:off x="6350" y="1539415"/>
            <a:ext cx="9144000" cy="2286000"/>
          </a:xfrm>
          <a:prstGeom prst="rect">
            <a:avLst/>
          </a:prstGeom>
        </p:spPr>
      </p:pic>
    </p:spTree>
    <p:extLst>
      <p:ext uri="{BB962C8B-B14F-4D97-AF65-F5344CB8AC3E}">
        <p14:creationId xmlns:p14="http://schemas.microsoft.com/office/powerpoint/2010/main" val="210872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646699" y="624404"/>
            <a:ext cx="7863301" cy="4770537"/>
          </a:xfrm>
          <a:prstGeom prst="rect">
            <a:avLst/>
          </a:prstGeom>
          <a:noFill/>
        </p:spPr>
        <p:txBody>
          <a:bodyPr wrap="square" rtlCol="0">
            <a:spAutoFit/>
          </a:bodyPr>
          <a:lstStyle/>
          <a:p>
            <a:r>
              <a:rPr lang="en-US" sz="3600" dirty="0">
                <a:solidFill>
                  <a:srgbClr val="004B6B"/>
                </a:solidFill>
              </a:rPr>
              <a:t>PUBLIC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dirty="0"/>
              <a:t>As a trusted advisor to state and national leaders, we provide the scientific basis for policymakers and civic leaders to address pressing environmental issues in our communities and around the globe, from </a:t>
            </a:r>
            <a:r>
              <a:rPr lang="en-US"/>
              <a:t>sustaining healthy </a:t>
            </a:r>
            <a:r>
              <a:rPr lang="en-US" dirty="0"/>
              <a:t>crab and oyster fisheries to protecting coastal communities from sea-level rise.</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5" name="Picture 4">
            <a:extLst>
              <a:ext uri="{FF2B5EF4-FFF2-40B4-BE49-F238E27FC236}">
                <a16:creationId xmlns:a16="http://schemas.microsoft.com/office/drawing/2014/main" id="{5963A0C5-1F51-534F-AD1B-DBD99370EECF}"/>
              </a:ext>
            </a:extLst>
          </p:cNvPr>
          <p:cNvPicPr>
            <a:picLocks noChangeAspect="1"/>
          </p:cNvPicPr>
          <p:nvPr/>
        </p:nvPicPr>
        <p:blipFill>
          <a:blip r:embed="rId4"/>
          <a:stretch>
            <a:fillRect/>
          </a:stretch>
        </p:blipFill>
        <p:spPr>
          <a:xfrm>
            <a:off x="0" y="1575510"/>
            <a:ext cx="9144000" cy="2286000"/>
          </a:xfrm>
          <a:prstGeom prst="rect">
            <a:avLst/>
          </a:prstGeom>
        </p:spPr>
      </p:pic>
    </p:spTree>
    <p:extLst>
      <p:ext uri="{BB962C8B-B14F-4D97-AF65-F5344CB8AC3E}">
        <p14:creationId xmlns:p14="http://schemas.microsoft.com/office/powerpoint/2010/main" val="2845275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ve.jpg"/>
          <p:cNvPicPr>
            <a:picLocks noChangeAspect="1"/>
          </p:cNvPicPr>
          <p:nvPr/>
        </p:nvPicPr>
        <p:blipFill>
          <a:blip r:embed="rId2"/>
          <a:stretch>
            <a:fillRect/>
          </a:stretch>
        </p:blipFill>
        <p:spPr>
          <a:xfrm rot="10800000">
            <a:off x="6350" y="5763524"/>
            <a:ext cx="9144000" cy="1094476"/>
          </a:xfrm>
          <a:prstGeom prst="rect">
            <a:avLst/>
          </a:prstGeom>
          <a:scene3d>
            <a:camera prst="orthographicFront">
              <a:rot lat="0" lon="10800000" rev="0"/>
            </a:camera>
            <a:lightRig rig="threePt" dir="t"/>
          </a:scene3d>
        </p:spPr>
      </p:pic>
      <p:sp>
        <p:nvSpPr>
          <p:cNvPr id="2" name="Title 1"/>
          <p:cNvSpPr>
            <a:spLocks noGrp="1"/>
          </p:cNvSpPr>
          <p:nvPr>
            <p:ph type="ctrTitle"/>
          </p:nvPr>
        </p:nvSpPr>
        <p:spPr>
          <a:xfrm>
            <a:off x="6626093" y="160187"/>
            <a:ext cx="2292614" cy="732283"/>
          </a:xfrm>
        </p:spPr>
        <p:txBody>
          <a:bodyPr>
            <a:noAutofit/>
          </a:bodyPr>
          <a:lstStyle/>
          <a:p>
            <a:pPr algn="r"/>
            <a:r>
              <a:rPr lang="en-US" sz="1100" dirty="0">
                <a:solidFill>
                  <a:schemeClr val="bg1"/>
                </a:solidFill>
                <a:latin typeface="BlairMdITC TT Medium"/>
              </a:rPr>
              <a:t>category goes here </a:t>
            </a:r>
            <a:br>
              <a:rPr lang="en-US" sz="1100" dirty="0">
                <a:solidFill>
                  <a:schemeClr val="bg1"/>
                </a:solidFill>
                <a:latin typeface="BlairMdITC TT Medium"/>
              </a:rPr>
            </a:br>
            <a:r>
              <a:rPr lang="en-US" sz="1100" dirty="0">
                <a:solidFill>
                  <a:schemeClr val="bg1"/>
                </a:solidFill>
                <a:latin typeface="BlairMdITC TT Medium"/>
              </a:rPr>
              <a:t>and here</a:t>
            </a:r>
          </a:p>
        </p:txBody>
      </p:sp>
      <p:sp>
        <p:nvSpPr>
          <p:cNvPr id="7" name="TextBox 6"/>
          <p:cNvSpPr txBox="1"/>
          <p:nvPr/>
        </p:nvSpPr>
        <p:spPr>
          <a:xfrm>
            <a:off x="705664" y="560439"/>
            <a:ext cx="7897562" cy="4893647"/>
          </a:xfrm>
          <a:prstGeom prst="rect">
            <a:avLst/>
          </a:prstGeom>
          <a:noFill/>
        </p:spPr>
        <p:txBody>
          <a:bodyPr wrap="square" rtlCol="0">
            <a:spAutoFit/>
          </a:bodyPr>
          <a:lstStyle/>
          <a:p>
            <a:r>
              <a:rPr lang="en-US" sz="3600" dirty="0">
                <a:solidFill>
                  <a:srgbClr val="004B6B"/>
                </a:solidFill>
              </a:rPr>
              <a:t>GRADUATE EDUCATION</a:t>
            </a:r>
          </a:p>
          <a:p>
            <a:endParaRPr lang="en-US" sz="2800" dirty="0"/>
          </a:p>
          <a:p>
            <a:endParaRPr lang="en-US" sz="2800" dirty="0"/>
          </a:p>
          <a:p>
            <a:endParaRPr lang="en-US" sz="2800" dirty="0"/>
          </a:p>
          <a:p>
            <a:endParaRPr lang="en-US" sz="2800" dirty="0"/>
          </a:p>
          <a:p>
            <a:endParaRPr lang="en-US" sz="2800" dirty="0"/>
          </a:p>
          <a:p>
            <a:endParaRPr lang="en-US" sz="2800" dirty="0"/>
          </a:p>
          <a:p>
            <a:endParaRPr lang="en-US" dirty="0"/>
          </a:p>
          <a:p>
            <a:r>
              <a:rPr lang="en-US" dirty="0"/>
              <a:t>We train and inspire the nation’s next generation of environmental leaders as part of the University System of Maryland’s nationally ranked graduate program in marine and estuarine science. Graduates conduct research at major universities, manage natural resources in public agencies, and drive entrepreneurial innovation in the private sector.</a:t>
            </a:r>
          </a:p>
        </p:txBody>
      </p:sp>
      <p:pic>
        <p:nvPicPr>
          <p:cNvPr id="10" name="Picture 9" descr="Wave.jpg"/>
          <p:cNvPicPr>
            <a:picLocks/>
          </p:cNvPicPr>
          <p:nvPr/>
        </p:nvPicPr>
        <p:blipFill>
          <a:blip r:embed="rId2"/>
          <a:stretch>
            <a:fillRect/>
          </a:stretch>
        </p:blipFill>
        <p:spPr>
          <a:xfrm>
            <a:off x="6350" y="0"/>
            <a:ext cx="9144000" cy="246888"/>
          </a:xfrm>
          <a:prstGeom prst="rect">
            <a:avLst/>
          </a:prstGeom>
          <a:scene3d>
            <a:camera prst="orthographicFront">
              <a:rot lat="0" lon="10800000" rev="0"/>
            </a:camera>
            <a:lightRig rig="threePt" dir="t"/>
          </a:scene3d>
        </p:spPr>
      </p:pic>
      <p:pic>
        <p:nvPicPr>
          <p:cNvPr id="9" name="Picture 8" descr="UMCES_white.png"/>
          <p:cNvPicPr>
            <a:picLocks noChangeAspect="1"/>
          </p:cNvPicPr>
          <p:nvPr/>
        </p:nvPicPr>
        <p:blipFill>
          <a:blip r:embed="rId3"/>
          <a:stretch>
            <a:fillRect/>
          </a:stretch>
        </p:blipFill>
        <p:spPr>
          <a:xfrm>
            <a:off x="167223" y="5936698"/>
            <a:ext cx="2396851" cy="778595"/>
          </a:xfrm>
          <a:prstGeom prst="rect">
            <a:avLst/>
          </a:prstGeom>
        </p:spPr>
      </p:pic>
      <p:pic>
        <p:nvPicPr>
          <p:cNvPr id="5" name="Picture 4">
            <a:extLst>
              <a:ext uri="{FF2B5EF4-FFF2-40B4-BE49-F238E27FC236}">
                <a16:creationId xmlns:a16="http://schemas.microsoft.com/office/drawing/2014/main" id="{6C099A80-A699-CB46-82BD-5EDD222A2409}"/>
              </a:ext>
            </a:extLst>
          </p:cNvPr>
          <p:cNvPicPr>
            <a:picLocks noChangeAspect="1"/>
          </p:cNvPicPr>
          <p:nvPr/>
        </p:nvPicPr>
        <p:blipFill>
          <a:blip r:embed="rId4"/>
          <a:stretch>
            <a:fillRect/>
          </a:stretch>
        </p:blipFill>
        <p:spPr>
          <a:xfrm>
            <a:off x="6350" y="1414638"/>
            <a:ext cx="9144000" cy="2286000"/>
          </a:xfrm>
          <a:prstGeom prst="rect">
            <a:avLst/>
          </a:prstGeom>
        </p:spPr>
      </p:pic>
    </p:spTree>
    <p:extLst>
      <p:ext uri="{BB962C8B-B14F-4D97-AF65-F5344CB8AC3E}">
        <p14:creationId xmlns:p14="http://schemas.microsoft.com/office/powerpoint/2010/main" val="395258928"/>
      </p:ext>
    </p:extLst>
  </p:cSld>
  <p:clrMapOvr>
    <a:masterClrMapping/>
  </p:clrMapOvr>
</p:sld>
</file>

<file path=ppt/theme/theme1.xml><?xml version="1.0" encoding="utf-8"?>
<a:theme xmlns:a="http://schemas.openxmlformats.org/drawingml/2006/main" name="PowerPoint Template_IM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Template_IMET.potx</Template>
  <TotalTime>249</TotalTime>
  <Words>256</Words>
  <Application>Microsoft Macintosh PowerPoint</Application>
  <PresentationFormat>On-screen Show (4:3)</PresentationFormat>
  <Paragraphs>61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BlairMdITC TT Medium</vt:lpstr>
      <vt:lpstr>Calibri</vt:lpstr>
      <vt:lpstr>Cambria</vt:lpstr>
      <vt:lpstr>PowerPoint Template_IMET</vt:lpstr>
      <vt:lpstr>category goes here  and here</vt:lpstr>
      <vt:lpstr>category goes here  and here</vt:lpstr>
      <vt:lpstr>category goes here  and here</vt:lpstr>
      <vt:lpstr>category goes here  and here</vt:lpstr>
      <vt:lpstr>category goes here  and here</vt:lpstr>
      <vt:lpstr>category goes here  and here</vt:lpstr>
    </vt:vector>
  </TitlesOfParts>
  <Company>umces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category goes here  and here</dc:title>
  <dc:creator>UMCES</dc:creator>
  <cp:lastModifiedBy>Microsoft Office User</cp:lastModifiedBy>
  <cp:revision>16</cp:revision>
  <dcterms:created xsi:type="dcterms:W3CDTF">2012-07-18T20:36:02Z</dcterms:created>
  <dcterms:modified xsi:type="dcterms:W3CDTF">2019-10-11T19:44:44Z</dcterms:modified>
</cp:coreProperties>
</file>