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2"/>
  </p:notesMasterIdLst>
  <p:sldIdLst>
    <p:sldId id="281" r:id="rId2"/>
    <p:sldId id="282" r:id="rId3"/>
    <p:sldId id="283" r:id="rId4"/>
    <p:sldId id="284" r:id="rId5"/>
    <p:sldId id="285" r:id="rId6"/>
    <p:sldId id="286" r:id="rId7"/>
    <p:sldId id="287" r:id="rId8"/>
    <p:sldId id="288" r:id="rId9"/>
    <p:sldId id="289" r:id="rId10"/>
    <p:sldId id="290" r:id="rId1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98" roundtripDataSignature="AMtx7mhunSXqr/pCAccFPcHOD1K2mdSCt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ia Engelhardt" initials="KE" lastIdx="1" clrIdx="0">
    <p:extLst>
      <p:ext uri="{19B8F6BF-5375-455C-9EA6-DF929625EA0E}">
        <p15:presenceInfo xmlns:p15="http://schemas.microsoft.com/office/powerpoint/2012/main" userId="Katia Engelhardt" providerId="None"/>
      </p:ext>
    </p:extLst>
  </p:cmAuthor>
  <p:cmAuthor id="2" name="Chelsea Bergman" initials="" lastIdx="2" clrIdx="1"/>
  <p:cmAuthor id="3" name="Olivia Pares" initials=""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656"/>
    <p:restoredTop sz="94690"/>
  </p:normalViewPr>
  <p:slideViewPr>
    <p:cSldViewPr snapToGrid="0">
      <p:cViewPr varScale="1">
        <p:scale>
          <a:sx n="150" d="100"/>
          <a:sy n="150" d="100"/>
        </p:scale>
        <p:origin x="726" y="12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98" Type="http://customschemas.google.com/relationships/presentationmetadata" Target="metadata"/><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03"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102"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99" Type="http://schemas.openxmlformats.org/officeDocument/2006/relationships/commentAuthors" Target="commentAuthors.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0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105ea741510_6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Google Shape;82;g105ea741510_6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Do what you want here, just trying to get a title slide going</a:t>
            </a:r>
            <a:endParaRPr/>
          </a:p>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756695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3" name="Google Shape;223;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37445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0" name="Google Shape;9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74495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a:solidFill>
                  <a:schemeClr val="dk1"/>
                </a:solidFill>
              </a:rPr>
              <a:t>We covered northern hardwood forests. Much of Maryland, especially western Maryland, is part of this ecosystem. We chose Swallow Falls State Park as an example because its mixed hardwood forest with large riparian areas compared to its size</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rPr>
              <a:t>Which species make up the ecosystem?</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rPr>
              <a:t>What services does the rich biodiversity here provide?</a:t>
            </a:r>
            <a:endParaRPr sz="1200">
              <a:solidFill>
                <a:schemeClr val="dk1"/>
              </a:solidFill>
            </a:endParaRPr>
          </a:p>
          <a:p>
            <a:pPr marL="0" lvl="0" indent="0" algn="l" rtl="0">
              <a:lnSpc>
                <a:spcPct val="100000"/>
              </a:lnSpc>
              <a:spcBef>
                <a:spcPts val="0"/>
              </a:spcBef>
              <a:spcAft>
                <a:spcPts val="0"/>
              </a:spcAft>
              <a:buSzPts val="1100"/>
              <a:buNone/>
            </a:pPr>
            <a:endParaRPr/>
          </a:p>
        </p:txBody>
      </p:sp>
      <p:sp>
        <p:nvSpPr>
          <p:cNvPr id="106" name="Google Shape;106;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11127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These hardwood forests are threatened by several invasive pest insects that are capable of killing trees.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The hemlock woolly adelgid HWA is a Hemipteran or true bug that was likely introduced via ornamental plantings of Japanese hemlock. HWA has been detected in every county in Maryland.</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The emerald ash borer EAB is an Asian beetle that was likely introduced in the 1990s and spread through lumber and firewood. It arrived in Maryland in 2003.</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Lymantria dispar, whose common name was recently retracted, is an invasive European moth that has been in the US since the 1860s. It is a generalist that can defoliate over 300 different species of trees and shrubs.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[Click] Together these three species do millions of dollars of damage, threaten the tree species they feed on, and threaten the integrity of hardwood forest ecosystems. At Swallow Falls, hemlocks in particular are a species of concern as there is an old-growth grove there, but ash and other hardwoods are present too.</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
        <p:nvSpPr>
          <p:cNvPr id="119" name="Google Shape;11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58877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But there is some good news: management strategies exist for insect pests and have preserved many trees.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HWA and EAB are both treated with neonicotinoid insecticides, primarily imidacloprid and dinotefuran. </a:t>
            </a:r>
            <a:endParaRPr/>
          </a:p>
          <a:p>
            <a:pPr marL="0" lvl="0" indent="0" algn="l" rtl="0">
              <a:lnSpc>
                <a:spcPct val="100000"/>
              </a:lnSpc>
              <a:spcBef>
                <a:spcPts val="0"/>
              </a:spcBef>
              <a:spcAft>
                <a:spcPts val="0"/>
              </a:spcAft>
              <a:buSzPts val="1100"/>
              <a:buNone/>
            </a:pPr>
            <a:r>
              <a:rPr lang="en-US"/>
              <a:t>These are applied through soil drench, trunk injection, and soil injection.</a:t>
            </a:r>
            <a:endParaRPr/>
          </a:p>
          <a:p>
            <a:pPr marL="0" lvl="0" indent="0" algn="l" rtl="0">
              <a:lnSpc>
                <a:spcPct val="100000"/>
              </a:lnSpc>
              <a:spcBef>
                <a:spcPts val="0"/>
              </a:spcBef>
              <a:spcAft>
                <a:spcPts val="0"/>
              </a:spcAft>
              <a:buSzPts val="1100"/>
              <a:buNone/>
            </a:pPr>
            <a:r>
              <a:rPr lang="en-US"/>
              <a:t>L. dispar can be treated with aerial spraying of a bacterial insecticide called Btk.</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There are also options to manage with biocontrol, such as various beetles and a silver fly to control HWA, and parasitoid wasps to control EAB.</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In Swallow Falls State Park, hemlocks are currently only treated with insecticide as biocontrol has not yet been established.</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The solution can also be its own problem, however.</a:t>
            </a:r>
            <a:endParaRPr/>
          </a:p>
        </p:txBody>
      </p:sp>
      <p:sp>
        <p:nvSpPr>
          <p:cNvPr id="145" name="Google Shape;14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74326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00000"/>
              </a:buClr>
              <a:buSzPts val="1100"/>
              <a:buFont typeface="Arial"/>
              <a:buNone/>
            </a:pPr>
            <a:r>
              <a:rPr lang="en-US"/>
              <a:t>One of the greatest challenges in using insecticides is managing the unintended consequences for native flora.</a:t>
            </a:r>
            <a:endParaRPr/>
          </a:p>
          <a:p>
            <a:pPr marL="0" lvl="0" indent="0" algn="l" rtl="0">
              <a:lnSpc>
                <a:spcPct val="100000"/>
              </a:lnSpc>
              <a:spcBef>
                <a:spcPts val="0"/>
              </a:spcBef>
              <a:spcAft>
                <a:spcPts val="0"/>
              </a:spcAft>
              <a:buClr>
                <a:srgbClr val="000000"/>
              </a:buClr>
              <a:buSzPts val="1100"/>
              <a:buFont typeface="Arial"/>
              <a:buNone/>
            </a:pPr>
            <a:r>
              <a:rPr lang="en-US"/>
              <a:t>“We don’t want to harm the biodiversity we seek to protect”</a:t>
            </a:r>
            <a:endParaRPr/>
          </a:p>
        </p:txBody>
      </p:sp>
      <p:sp>
        <p:nvSpPr>
          <p:cNvPr id="173" name="Google Shape;173;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498183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HWA: Fears of widespread hybridization haven’t come to fruition but it is happening in small numbers and we don’t yet know what potential consequences might be.</a:t>
            </a:r>
            <a:endParaRPr/>
          </a:p>
          <a:p>
            <a:pPr marL="0" lvl="0" indent="0" algn="l" rtl="0">
              <a:lnSpc>
                <a:spcPct val="100000"/>
              </a:lnSpc>
              <a:spcBef>
                <a:spcPts val="0"/>
              </a:spcBef>
              <a:spcAft>
                <a:spcPts val="0"/>
              </a:spcAft>
              <a:buSzPts val="1100"/>
              <a:buNone/>
            </a:pPr>
            <a:r>
              <a:rPr lang="en-US"/>
              <a:t>L dispar has a long history of biocontrol attempts, including one that went very badly: the parasitic fly Compsilura concinnata is a generalist not synchronized with the breeding cycle of L dispar, and it has harmed native moths including Luna moth and silk moths. In recent years the Focus has switched to bacterial, fungal, and viral treatments and more specialized parasitoids.</a:t>
            </a:r>
            <a:endParaRPr/>
          </a:p>
          <a:p>
            <a:pPr marL="0" lvl="0" indent="0" algn="l" rtl="0">
              <a:lnSpc>
                <a:spcPct val="100000"/>
              </a:lnSpc>
              <a:spcBef>
                <a:spcPts val="0"/>
              </a:spcBef>
              <a:spcAft>
                <a:spcPts val="0"/>
              </a:spcAft>
              <a:buSzPts val="1100"/>
              <a:buNone/>
            </a:pPr>
            <a:endParaRPr/>
          </a:p>
          <a:p>
            <a:pPr marL="0" lvl="0" indent="0" algn="l" rtl="0">
              <a:lnSpc>
                <a:spcPct val="115000"/>
              </a:lnSpc>
              <a:spcBef>
                <a:spcPts val="0"/>
              </a:spcBef>
              <a:spcAft>
                <a:spcPts val="0"/>
              </a:spcAft>
              <a:buSzPts val="1100"/>
              <a:buNone/>
            </a:pPr>
            <a:r>
              <a:rPr lang="en-US"/>
              <a:t>OUR SYNTHESIS FOCUSED ON technical strategies to mitigate these unintended consequences and how to move toward an integrated approach for pest management.</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100"/>
              <a:buNone/>
            </a:pPr>
            <a:endParaRPr/>
          </a:p>
        </p:txBody>
      </p:sp>
      <p:sp>
        <p:nvSpPr>
          <p:cNvPr id="188" name="Google Shape;188;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68568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1" name="Google Shape;20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21121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3" name="Google Shape;213;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125275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1"/>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21"/>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4" name="Google Shape;14;p2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2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2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2"/>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0" name="Google Shape;20;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23"/>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3"/>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26" name="Google Shape;26;p2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2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2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28"/>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8"/>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57" name="Google Shape;57;p28"/>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58" name="Google Shape;58;p2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29"/>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9"/>
          <p:cNvSpPr>
            <a:spLocks noGrp="1"/>
          </p:cNvSpPr>
          <p:nvPr>
            <p:ph type="pic" idx="2"/>
          </p:nvPr>
        </p:nvSpPr>
        <p:spPr>
          <a:xfrm>
            <a:off x="2389717" y="612775"/>
            <a:ext cx="7315200" cy="4114800"/>
          </a:xfrm>
          <a:prstGeom prst="rect">
            <a:avLst/>
          </a:prstGeom>
          <a:noFill/>
          <a:ln>
            <a:noFill/>
          </a:ln>
        </p:spPr>
      </p:sp>
      <p:sp>
        <p:nvSpPr>
          <p:cNvPr id="64" name="Google Shape;64;p29"/>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5" name="Google Shape;65;p2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3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0"/>
          <p:cNvSpPr txBox="1">
            <a:spLocks noGrp="1"/>
          </p:cNvSpPr>
          <p:nvPr>
            <p:ph type="body" idx="1"/>
          </p:nvPr>
        </p:nvSpPr>
        <p:spPr>
          <a:xfrm rot="5400000">
            <a:off x="3833019" y="-1623219"/>
            <a:ext cx="4525963" cy="10972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1" name="Google Shape;71;p3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3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31"/>
          <p:cNvSpPr txBox="1">
            <a:spLocks noGrp="1"/>
          </p:cNvSpPr>
          <p:nvPr>
            <p:ph type="title"/>
          </p:nvPr>
        </p:nvSpPr>
        <p:spPr>
          <a:xfrm rot="5400000">
            <a:off x="7285038" y="1828800"/>
            <a:ext cx="5851525" cy="27432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1"/>
          <p:cNvSpPr txBox="1">
            <a:spLocks noGrp="1"/>
          </p:cNvSpPr>
          <p:nvPr>
            <p:ph type="body" idx="1"/>
          </p:nvPr>
        </p:nvSpPr>
        <p:spPr>
          <a:xfrm rot="5400000">
            <a:off x="1697039" y="-812799"/>
            <a:ext cx="5851525" cy="80264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7" name="Google Shape;77;p3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3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20"/>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2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6" r:id="rId5"/>
    <p:sldLayoutId id="2147483657" r:id="rId6"/>
    <p:sldLayoutId id="2147483658" r:id="rId7"/>
    <p:sldLayoutId id="2147483659"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g105ea741510_6_0"/>
          <p:cNvPicPr preferRelativeResize="0"/>
          <p:nvPr/>
        </p:nvPicPr>
        <p:blipFill rotWithShape="1">
          <a:blip r:embed="rId3">
            <a:alphaModFix amt="29000"/>
          </a:blip>
          <a:srcRect t="11024"/>
          <a:stretch/>
        </p:blipFill>
        <p:spPr>
          <a:xfrm>
            <a:off x="1" y="0"/>
            <a:ext cx="12191999" cy="6858000"/>
          </a:xfrm>
          <a:prstGeom prst="rect">
            <a:avLst/>
          </a:prstGeom>
          <a:noFill/>
          <a:ln>
            <a:noFill/>
          </a:ln>
        </p:spPr>
      </p:pic>
      <p:sp>
        <p:nvSpPr>
          <p:cNvPr id="85" name="Google Shape;85;g105ea741510_6_0"/>
          <p:cNvSpPr/>
          <p:nvPr/>
        </p:nvSpPr>
        <p:spPr>
          <a:xfrm>
            <a:off x="1054939" y="909088"/>
            <a:ext cx="9983972" cy="3402600"/>
          </a:xfrm>
          <a:prstGeom prst="rect">
            <a:avLst/>
          </a:prstGeom>
          <a:solidFill>
            <a:schemeClr val="lt1"/>
          </a:solidFill>
          <a:ln w="28575" cap="flat" cmpd="sng">
            <a:solidFill>
              <a:srgbClr val="676B5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 name="Google Shape;86;g105ea741510_6_0"/>
          <p:cNvSpPr txBox="1">
            <a:spLocks noGrp="1"/>
          </p:cNvSpPr>
          <p:nvPr>
            <p:ph type="ctrTitle"/>
          </p:nvPr>
        </p:nvSpPr>
        <p:spPr>
          <a:xfrm>
            <a:off x="1948138" y="1040875"/>
            <a:ext cx="8295723" cy="3032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990"/>
              <a:buNone/>
            </a:pPr>
            <a:r>
              <a:rPr lang="en-US" sz="4800">
                <a:solidFill>
                  <a:srgbClr val="38761D"/>
                </a:solidFill>
              </a:rPr>
              <a:t>Integrated Pest Management for Eastern Hardwood Forests</a:t>
            </a:r>
            <a:br>
              <a:rPr lang="en-US" sz="4800">
                <a:solidFill>
                  <a:srgbClr val="38761D"/>
                </a:solidFill>
              </a:rPr>
            </a:br>
            <a:r>
              <a:rPr lang="en-US" sz="4200">
                <a:solidFill>
                  <a:srgbClr val="38761D"/>
                </a:solidFill>
              </a:rPr>
              <a:t>at Swallow Falls State Park</a:t>
            </a:r>
            <a:endParaRPr sz="4200">
              <a:solidFill>
                <a:srgbClr val="38761D"/>
              </a:solidFill>
            </a:endParaRPr>
          </a:p>
        </p:txBody>
      </p:sp>
      <p:sp>
        <p:nvSpPr>
          <p:cNvPr id="87" name="Google Shape;87;g105ea741510_6_0"/>
          <p:cNvSpPr txBox="1">
            <a:spLocks noGrp="1"/>
          </p:cNvSpPr>
          <p:nvPr>
            <p:ph type="subTitle" idx="1"/>
          </p:nvPr>
        </p:nvSpPr>
        <p:spPr>
          <a:xfrm>
            <a:off x="2846525" y="4426000"/>
            <a:ext cx="6400800" cy="1752600"/>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100000"/>
              </a:lnSpc>
              <a:spcBef>
                <a:spcPts val="640"/>
              </a:spcBef>
              <a:spcAft>
                <a:spcPts val="0"/>
              </a:spcAft>
              <a:buSzPts val="3200"/>
              <a:buNone/>
            </a:pPr>
            <a:r>
              <a:rPr lang="en-US">
                <a:solidFill>
                  <a:srgbClr val="434343"/>
                </a:solidFill>
              </a:rPr>
              <a:t>Aubrey Tingler</a:t>
            </a:r>
            <a:endParaRPr>
              <a:solidFill>
                <a:srgbClr val="434343"/>
              </a:solidFill>
            </a:endParaRPr>
          </a:p>
          <a:p>
            <a:pPr marL="0" lvl="0" indent="0" algn="ctr" rtl="0">
              <a:lnSpc>
                <a:spcPct val="100000"/>
              </a:lnSpc>
              <a:spcBef>
                <a:spcPts val="640"/>
              </a:spcBef>
              <a:spcAft>
                <a:spcPts val="0"/>
              </a:spcAft>
              <a:buSzPts val="3200"/>
              <a:buNone/>
            </a:pPr>
            <a:r>
              <a:rPr lang="en-US">
                <a:solidFill>
                  <a:srgbClr val="434343"/>
                </a:solidFill>
              </a:rPr>
              <a:t>Megan Massa</a:t>
            </a:r>
            <a:endParaRPr>
              <a:solidFill>
                <a:srgbClr val="434343"/>
              </a:solidFill>
            </a:endParaRPr>
          </a:p>
          <a:p>
            <a:pPr marL="0" lvl="0" indent="0" algn="ctr" rtl="0">
              <a:lnSpc>
                <a:spcPct val="100000"/>
              </a:lnSpc>
              <a:spcBef>
                <a:spcPts val="640"/>
              </a:spcBef>
              <a:spcAft>
                <a:spcPts val="0"/>
              </a:spcAft>
              <a:buSzPts val="3200"/>
              <a:buNone/>
            </a:pPr>
            <a:r>
              <a:rPr lang="en-US">
                <a:solidFill>
                  <a:srgbClr val="434343"/>
                </a:solidFill>
              </a:rPr>
              <a:t>MEES 718I </a:t>
            </a:r>
            <a:endParaRPr>
              <a:solidFill>
                <a:srgbClr val="434343"/>
              </a:solidFill>
            </a:endParaRPr>
          </a:p>
        </p:txBody>
      </p:sp>
    </p:spTree>
    <p:extLst>
      <p:ext uri="{BB962C8B-B14F-4D97-AF65-F5344CB8AC3E}">
        <p14:creationId xmlns:p14="http://schemas.microsoft.com/office/powerpoint/2010/main" val="8824017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grpSp>
        <p:nvGrpSpPr>
          <p:cNvPr id="225" name="Google Shape;225;p15"/>
          <p:cNvGrpSpPr/>
          <p:nvPr/>
        </p:nvGrpSpPr>
        <p:grpSpPr>
          <a:xfrm>
            <a:off x="1" y="0"/>
            <a:ext cx="12191999" cy="6858000"/>
            <a:chOff x="1" y="0"/>
            <a:chExt cx="12191999" cy="6858000"/>
          </a:xfrm>
        </p:grpSpPr>
        <p:pic>
          <p:nvPicPr>
            <p:cNvPr id="226" name="Google Shape;226;p15"/>
            <p:cNvPicPr preferRelativeResize="0"/>
            <p:nvPr/>
          </p:nvPicPr>
          <p:blipFill rotWithShape="1">
            <a:blip r:embed="rId3">
              <a:alphaModFix amt="29000"/>
            </a:blip>
            <a:srcRect t="11024"/>
            <a:stretch/>
          </p:blipFill>
          <p:spPr>
            <a:xfrm>
              <a:off x="1" y="0"/>
              <a:ext cx="12191999" cy="6858000"/>
            </a:xfrm>
            <a:prstGeom prst="rect">
              <a:avLst/>
            </a:prstGeom>
            <a:noFill/>
            <a:ln>
              <a:noFill/>
            </a:ln>
          </p:spPr>
        </p:pic>
        <p:sp>
          <p:nvSpPr>
            <p:cNvPr id="227" name="Google Shape;227;p15"/>
            <p:cNvSpPr/>
            <p:nvPr/>
          </p:nvSpPr>
          <p:spPr>
            <a:xfrm>
              <a:off x="734532" y="295800"/>
              <a:ext cx="10722935" cy="6266400"/>
            </a:xfrm>
            <a:prstGeom prst="rect">
              <a:avLst/>
            </a:prstGeom>
            <a:solidFill>
              <a:schemeClr val="lt1"/>
            </a:solidFill>
            <a:ln w="28575" cap="flat" cmpd="sng">
              <a:solidFill>
                <a:srgbClr val="676B5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28" name="Google Shape;228;p15"/>
          <p:cNvSpPr txBox="1">
            <a:spLocks noGrp="1"/>
          </p:cNvSpPr>
          <p:nvPr>
            <p:ph type="title"/>
          </p:nvPr>
        </p:nvSpPr>
        <p:spPr>
          <a:xfrm>
            <a:off x="1981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FF0000"/>
              </a:buClr>
              <a:buSzPts val="4400"/>
              <a:buNone/>
            </a:pPr>
            <a:r>
              <a:rPr lang="en-US" b="1" i="1">
                <a:solidFill>
                  <a:srgbClr val="38761D"/>
                </a:solidFill>
              </a:rPr>
              <a:t>Conclusions</a:t>
            </a:r>
            <a:endParaRPr b="1">
              <a:solidFill>
                <a:srgbClr val="38761D"/>
              </a:solidFill>
            </a:endParaRPr>
          </a:p>
        </p:txBody>
      </p:sp>
      <p:sp>
        <p:nvSpPr>
          <p:cNvPr id="229" name="Google Shape;229;p15"/>
          <p:cNvSpPr txBox="1">
            <a:spLocks noGrp="1"/>
          </p:cNvSpPr>
          <p:nvPr>
            <p:ph type="body" idx="1"/>
          </p:nvPr>
        </p:nvSpPr>
        <p:spPr>
          <a:xfrm>
            <a:off x="1345019" y="1492074"/>
            <a:ext cx="9595883" cy="3622183"/>
          </a:xfrm>
          <a:prstGeom prst="rect">
            <a:avLst/>
          </a:prstGeom>
          <a:noFill/>
          <a:ln>
            <a:noFill/>
          </a:ln>
        </p:spPr>
        <p:txBody>
          <a:bodyPr spcFirstLastPara="1" wrap="square" lIns="91425" tIns="45700" rIns="91425" bIns="45700" anchor="t" anchorCtr="0">
            <a:noAutofit/>
          </a:bodyPr>
          <a:lstStyle/>
          <a:p>
            <a:pPr marL="457200" lvl="0" indent="-387350" algn="l" rtl="0">
              <a:lnSpc>
                <a:spcPct val="95000"/>
              </a:lnSpc>
              <a:spcBef>
                <a:spcPts val="0"/>
              </a:spcBef>
              <a:spcAft>
                <a:spcPts val="0"/>
              </a:spcAft>
              <a:buSzPts val="2500"/>
              <a:buChar char="●"/>
            </a:pPr>
            <a:r>
              <a:rPr lang="en-US" sz="2500"/>
              <a:t>Need for ecosystem-based approach even within a bounded area like Swallow Falls State Park</a:t>
            </a:r>
            <a:br>
              <a:rPr lang="en-US" sz="2500"/>
            </a:br>
            <a:endParaRPr sz="2500"/>
          </a:p>
          <a:p>
            <a:pPr marL="457200" lvl="0" indent="-387350" algn="l" rtl="0">
              <a:lnSpc>
                <a:spcPct val="95000"/>
              </a:lnSpc>
              <a:spcBef>
                <a:spcPts val="0"/>
              </a:spcBef>
              <a:spcAft>
                <a:spcPts val="0"/>
              </a:spcAft>
              <a:buSzPts val="2500"/>
              <a:buChar char="●"/>
            </a:pPr>
            <a:r>
              <a:rPr lang="en-US" sz="2500"/>
              <a:t>Planning longer-term management (&gt; 5-10 years), </a:t>
            </a:r>
            <a:endParaRPr sz="2500"/>
          </a:p>
          <a:p>
            <a:pPr marL="914400" lvl="0" indent="-387350" algn="l" rtl="0">
              <a:lnSpc>
                <a:spcPct val="95000"/>
              </a:lnSpc>
              <a:spcBef>
                <a:spcPts val="0"/>
              </a:spcBef>
              <a:spcAft>
                <a:spcPts val="0"/>
              </a:spcAft>
              <a:buSzPts val="2500"/>
              <a:buChar char="-"/>
            </a:pPr>
            <a:r>
              <a:rPr lang="en-US" sz="2500"/>
              <a:t>Targeting areas of importance </a:t>
            </a:r>
            <a:endParaRPr sz="2500"/>
          </a:p>
          <a:p>
            <a:pPr marL="914400" lvl="0" indent="-387350" algn="l" rtl="0">
              <a:lnSpc>
                <a:spcPct val="95000"/>
              </a:lnSpc>
              <a:spcBef>
                <a:spcPts val="0"/>
              </a:spcBef>
              <a:spcAft>
                <a:spcPts val="0"/>
              </a:spcAft>
              <a:buSzPts val="2500"/>
              <a:buChar char="-"/>
            </a:pPr>
            <a:r>
              <a:rPr lang="en-US" sz="2500"/>
              <a:t>Managing for a future with fewer hemlock and ash trees</a:t>
            </a:r>
            <a:endParaRPr sz="2500"/>
          </a:p>
          <a:p>
            <a:pPr marL="1371600" lvl="0" indent="0" algn="l" rtl="0">
              <a:lnSpc>
                <a:spcPct val="95000"/>
              </a:lnSpc>
              <a:spcBef>
                <a:spcPts val="0"/>
              </a:spcBef>
              <a:spcAft>
                <a:spcPts val="0"/>
              </a:spcAft>
              <a:buSzPts val="1800"/>
              <a:buNone/>
            </a:pPr>
            <a:endParaRPr sz="2500"/>
          </a:p>
          <a:p>
            <a:pPr marL="457200" lvl="0" indent="-387350" algn="l" rtl="0">
              <a:lnSpc>
                <a:spcPct val="95000"/>
              </a:lnSpc>
              <a:spcBef>
                <a:spcPts val="0"/>
              </a:spcBef>
              <a:spcAft>
                <a:spcPts val="0"/>
              </a:spcAft>
              <a:buSzPts val="2500"/>
              <a:buChar char="●"/>
            </a:pPr>
            <a:r>
              <a:rPr lang="en-US" sz="2500"/>
              <a:t>Ultimately, other invasives need to also be controlled to reduce potentially detrimental dynamics </a:t>
            </a:r>
            <a:r>
              <a:rPr lang="en-US" sz="1600">
                <a:solidFill>
                  <a:srgbClr val="38761D"/>
                </a:solidFill>
              </a:rPr>
              <a:t>(Vose et al., 2013)</a:t>
            </a:r>
            <a:endParaRPr sz="1600" i="1">
              <a:solidFill>
                <a:srgbClr val="38761D"/>
              </a:solidFill>
            </a:endParaRPr>
          </a:p>
        </p:txBody>
      </p:sp>
      <p:sp>
        <p:nvSpPr>
          <p:cNvPr id="230" name="Google Shape;230;p15"/>
          <p:cNvSpPr/>
          <p:nvPr/>
        </p:nvSpPr>
        <p:spPr>
          <a:xfrm>
            <a:off x="8229599" y="5431998"/>
            <a:ext cx="3567223" cy="1143000"/>
          </a:xfrm>
          <a:prstGeom prst="chevron">
            <a:avLst>
              <a:gd name="adj" fmla="val 28120"/>
            </a:avLst>
          </a:prstGeom>
          <a:solidFill>
            <a:srgbClr val="274E1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1500" b="0" i="0" u="none" strike="noStrike" cap="none">
                <a:solidFill>
                  <a:srgbClr val="FFFFFF"/>
                </a:solidFill>
                <a:latin typeface="Roboto"/>
                <a:ea typeface="Roboto"/>
                <a:cs typeface="Roboto"/>
                <a:sym typeface="Roboto"/>
              </a:rPr>
              <a:t>Create long-term management and restoration plans</a:t>
            </a:r>
            <a:endParaRPr sz="1500" b="0" i="0" u="none" strike="noStrike" cap="none">
              <a:solidFill>
                <a:srgbClr val="FFFFFF"/>
              </a:solidFill>
              <a:latin typeface="Roboto"/>
              <a:ea typeface="Roboto"/>
              <a:cs typeface="Roboto"/>
              <a:sym typeface="Roboto"/>
            </a:endParaRPr>
          </a:p>
        </p:txBody>
      </p:sp>
      <p:sp>
        <p:nvSpPr>
          <p:cNvPr id="231" name="Google Shape;231;p15"/>
          <p:cNvSpPr/>
          <p:nvPr/>
        </p:nvSpPr>
        <p:spPr>
          <a:xfrm>
            <a:off x="5876999" y="5431998"/>
            <a:ext cx="2724741" cy="1143000"/>
          </a:xfrm>
          <a:prstGeom prst="chevron">
            <a:avLst>
              <a:gd name="adj" fmla="val 27332"/>
            </a:avLst>
          </a:prstGeom>
          <a:solidFill>
            <a:srgbClr val="38761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1500" b="0" i="0" u="none" strike="noStrike" cap="none">
                <a:solidFill>
                  <a:srgbClr val="FFFFFF"/>
                </a:solidFill>
                <a:latin typeface="Roboto"/>
                <a:ea typeface="Roboto"/>
                <a:cs typeface="Roboto"/>
                <a:sym typeface="Roboto"/>
              </a:rPr>
              <a:t>Research potential future dynamics</a:t>
            </a:r>
            <a:endParaRPr sz="1500" b="0" i="0" u="none" strike="noStrike" cap="none">
              <a:solidFill>
                <a:srgbClr val="FFFFFF"/>
              </a:solidFill>
              <a:latin typeface="Roboto"/>
              <a:ea typeface="Roboto"/>
              <a:cs typeface="Roboto"/>
              <a:sym typeface="Roboto"/>
            </a:endParaRPr>
          </a:p>
        </p:txBody>
      </p:sp>
      <p:sp>
        <p:nvSpPr>
          <p:cNvPr id="232" name="Google Shape;232;p15"/>
          <p:cNvSpPr/>
          <p:nvPr/>
        </p:nvSpPr>
        <p:spPr>
          <a:xfrm>
            <a:off x="3021272" y="5431998"/>
            <a:ext cx="3391578" cy="1143000"/>
          </a:xfrm>
          <a:prstGeom prst="chevron">
            <a:avLst>
              <a:gd name="adj" fmla="val 40329"/>
            </a:avLst>
          </a:prstGeom>
          <a:solidFill>
            <a:srgbClr val="358B6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1500" b="0" i="0" u="none" strike="noStrike" cap="none">
                <a:solidFill>
                  <a:srgbClr val="FFFFFF"/>
                </a:solidFill>
                <a:latin typeface="Roboto"/>
                <a:ea typeface="Roboto"/>
                <a:cs typeface="Roboto"/>
                <a:sym typeface="Roboto"/>
              </a:rPr>
              <a:t>Manage acute threats and mitigate non-target impacts</a:t>
            </a:r>
            <a:endParaRPr sz="1500" b="0" i="0" u="none" strike="noStrike" cap="none">
              <a:solidFill>
                <a:srgbClr val="FFFFFF"/>
              </a:solidFill>
              <a:latin typeface="Roboto"/>
              <a:ea typeface="Roboto"/>
              <a:cs typeface="Roboto"/>
              <a:sym typeface="Roboto"/>
            </a:endParaRPr>
          </a:p>
        </p:txBody>
      </p:sp>
      <p:sp>
        <p:nvSpPr>
          <p:cNvPr id="233" name="Google Shape;233;p15"/>
          <p:cNvSpPr/>
          <p:nvPr/>
        </p:nvSpPr>
        <p:spPr>
          <a:xfrm>
            <a:off x="745165" y="5431998"/>
            <a:ext cx="2827375" cy="1143000"/>
          </a:xfrm>
          <a:prstGeom prst="homePlate">
            <a:avLst>
              <a:gd name="adj" fmla="val 41745"/>
            </a:avLst>
          </a:prstGeom>
          <a:solidFill>
            <a:srgbClr val="62994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1500" b="0" i="0" u="none" strike="noStrike" cap="none">
                <a:solidFill>
                  <a:srgbClr val="FFFFFF"/>
                </a:solidFill>
                <a:latin typeface="Roboto"/>
                <a:ea typeface="Roboto"/>
                <a:cs typeface="Roboto"/>
                <a:sym typeface="Roboto"/>
              </a:rPr>
              <a:t>Identify ecosystem threats</a:t>
            </a:r>
            <a:endParaRPr sz="1500" b="0" i="0" u="none" strike="noStrike" cap="none">
              <a:solidFill>
                <a:srgbClr val="FFFFFF"/>
              </a:solidFill>
              <a:latin typeface="Roboto"/>
              <a:ea typeface="Roboto"/>
              <a:cs typeface="Roboto"/>
              <a:sym typeface="Roboto"/>
            </a:endParaRPr>
          </a:p>
          <a:p>
            <a:pPr marL="0" marR="0" lvl="0" indent="0" algn="ctr" rtl="0">
              <a:lnSpc>
                <a:spcPct val="100000"/>
              </a:lnSpc>
              <a:spcBef>
                <a:spcPts val="0"/>
              </a:spcBef>
              <a:spcAft>
                <a:spcPts val="0"/>
              </a:spcAft>
              <a:buNone/>
            </a:pPr>
            <a:r>
              <a:rPr lang="en-US" sz="1500" b="0" i="0" u="none" strike="noStrike" cap="none">
                <a:solidFill>
                  <a:srgbClr val="FFFFFF"/>
                </a:solidFill>
                <a:latin typeface="Roboto"/>
                <a:ea typeface="Roboto"/>
                <a:cs typeface="Roboto"/>
                <a:sym typeface="Roboto"/>
              </a:rPr>
              <a:t> and challengers</a:t>
            </a:r>
            <a:endParaRPr sz="1500" b="0" i="0" u="none" strike="noStrike" cap="none">
              <a:solidFill>
                <a:srgbClr val="FFFFFF"/>
              </a:solidFill>
              <a:latin typeface="Roboto"/>
              <a:ea typeface="Roboto"/>
              <a:cs typeface="Roboto"/>
              <a:sym typeface="Roboto"/>
            </a:endParaRPr>
          </a:p>
        </p:txBody>
      </p:sp>
    </p:spTree>
    <p:extLst>
      <p:ext uri="{BB962C8B-B14F-4D97-AF65-F5344CB8AC3E}">
        <p14:creationId xmlns:p14="http://schemas.microsoft.com/office/powerpoint/2010/main" val="18993902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grpSp>
        <p:nvGrpSpPr>
          <p:cNvPr id="92" name="Google Shape;92;p8"/>
          <p:cNvGrpSpPr/>
          <p:nvPr/>
        </p:nvGrpSpPr>
        <p:grpSpPr>
          <a:xfrm>
            <a:off x="1" y="0"/>
            <a:ext cx="12191999" cy="6858000"/>
            <a:chOff x="1" y="0"/>
            <a:chExt cx="12191999" cy="6858000"/>
          </a:xfrm>
        </p:grpSpPr>
        <p:pic>
          <p:nvPicPr>
            <p:cNvPr id="93" name="Google Shape;93;p8"/>
            <p:cNvPicPr preferRelativeResize="0"/>
            <p:nvPr/>
          </p:nvPicPr>
          <p:blipFill rotWithShape="1">
            <a:blip r:embed="rId3">
              <a:alphaModFix amt="29000"/>
            </a:blip>
            <a:srcRect t="11024"/>
            <a:stretch/>
          </p:blipFill>
          <p:spPr>
            <a:xfrm>
              <a:off x="1" y="0"/>
              <a:ext cx="12191999" cy="6858000"/>
            </a:xfrm>
            <a:prstGeom prst="rect">
              <a:avLst/>
            </a:prstGeom>
            <a:noFill/>
            <a:ln>
              <a:noFill/>
            </a:ln>
          </p:spPr>
        </p:pic>
        <p:sp>
          <p:nvSpPr>
            <p:cNvPr id="94" name="Google Shape;94;p8"/>
            <p:cNvSpPr/>
            <p:nvPr/>
          </p:nvSpPr>
          <p:spPr>
            <a:xfrm>
              <a:off x="734532" y="295800"/>
              <a:ext cx="10722935" cy="6266400"/>
            </a:xfrm>
            <a:prstGeom prst="rect">
              <a:avLst/>
            </a:prstGeom>
            <a:solidFill>
              <a:schemeClr val="lt1"/>
            </a:solidFill>
            <a:ln w="28575" cap="flat" cmpd="sng">
              <a:solidFill>
                <a:srgbClr val="676B5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95" name="Google Shape;95;p8"/>
          <p:cNvSpPr txBox="1"/>
          <p:nvPr/>
        </p:nvSpPr>
        <p:spPr>
          <a:xfrm>
            <a:off x="1956185" y="641303"/>
            <a:ext cx="3950400" cy="1812774"/>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None/>
            </a:pPr>
            <a:r>
              <a:rPr lang="en-US" sz="2100" b="1" i="0" u="none" strike="noStrike" cap="none">
                <a:solidFill>
                  <a:schemeClr val="dk1"/>
                </a:solidFill>
                <a:latin typeface="Calibri"/>
                <a:ea typeface="Calibri"/>
                <a:cs typeface="Calibri"/>
                <a:sym typeface="Calibri"/>
              </a:rPr>
              <a:t>Aubrey Tingler</a:t>
            </a:r>
            <a:r>
              <a:rPr lang="en-US" sz="2100" b="0" i="0" u="none" strike="noStrike" cap="none">
                <a:solidFill>
                  <a:schemeClr val="dk1"/>
                </a:solidFill>
                <a:latin typeface="Calibri"/>
                <a:ea typeface="Calibri"/>
                <a:cs typeface="Calibri"/>
                <a:sym typeface="Calibri"/>
              </a:rPr>
              <a:t> (she/her)</a:t>
            </a:r>
            <a:endParaRPr sz="2100" b="0" i="0"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None/>
            </a:pPr>
            <a:r>
              <a:rPr lang="en-US" sz="1800" b="0" i="0" u="none" strike="noStrike" cap="none">
                <a:solidFill>
                  <a:schemeClr val="dk1"/>
                </a:solidFill>
                <a:latin typeface="Calibri"/>
                <a:ea typeface="Calibri"/>
                <a:cs typeface="Calibri"/>
                <a:sym typeface="Calibri"/>
              </a:rPr>
              <a:t>MEES MS Student (2022)</a:t>
            </a:r>
            <a:endParaRPr sz="1800" b="0" i="0"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None/>
            </a:pPr>
            <a:r>
              <a:rPr lang="en-US" sz="1700" b="0" i="0" u="none" strike="noStrike" cap="none">
                <a:solidFill>
                  <a:schemeClr val="dk1"/>
                </a:solidFill>
                <a:latin typeface="Calibri"/>
                <a:ea typeface="Calibri"/>
                <a:cs typeface="Calibri"/>
                <a:sym typeface="Calibri"/>
              </a:rPr>
              <a:t>Environment and Society Concentration</a:t>
            </a:r>
            <a:endParaRPr sz="1700" b="0" i="0"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None/>
            </a:pPr>
            <a:r>
              <a:rPr lang="en-US" sz="1800" b="0" i="0" u="none" strike="noStrike" cap="none">
                <a:solidFill>
                  <a:schemeClr val="dk1"/>
                </a:solidFill>
                <a:latin typeface="Calibri"/>
                <a:ea typeface="Calibri"/>
                <a:cs typeface="Calibri"/>
                <a:sym typeface="Calibri"/>
              </a:rPr>
              <a:t>UMD College Park Campus</a:t>
            </a:r>
            <a:endParaRPr sz="1800" b="0" i="0"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pic>
        <p:nvPicPr>
          <p:cNvPr id="96" name="Google Shape;96;p8"/>
          <p:cNvPicPr preferRelativeResize="0"/>
          <p:nvPr/>
        </p:nvPicPr>
        <p:blipFill rotWithShape="1">
          <a:blip r:embed="rId4">
            <a:alphaModFix/>
          </a:blip>
          <a:srcRect l="6229" t="4106" r="12758" b="8859"/>
          <a:stretch/>
        </p:blipFill>
        <p:spPr>
          <a:xfrm>
            <a:off x="1956185" y="2061291"/>
            <a:ext cx="2692290" cy="3464901"/>
          </a:xfrm>
          <a:prstGeom prst="rect">
            <a:avLst/>
          </a:prstGeom>
          <a:noFill/>
          <a:ln>
            <a:noFill/>
          </a:ln>
        </p:spPr>
      </p:pic>
      <p:sp>
        <p:nvSpPr>
          <p:cNvPr id="97" name="Google Shape;97;p8"/>
          <p:cNvSpPr txBox="1"/>
          <p:nvPr/>
        </p:nvSpPr>
        <p:spPr>
          <a:xfrm>
            <a:off x="6439163" y="649144"/>
            <a:ext cx="3889800" cy="1812774"/>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None/>
            </a:pPr>
            <a:r>
              <a:rPr lang="en-US" sz="2100" b="1" i="0" u="none" strike="noStrike" cap="none">
                <a:solidFill>
                  <a:schemeClr val="dk1"/>
                </a:solidFill>
                <a:latin typeface="Calibri"/>
                <a:ea typeface="Calibri"/>
                <a:cs typeface="Calibri"/>
                <a:sym typeface="Calibri"/>
              </a:rPr>
              <a:t>Megan Massa </a:t>
            </a:r>
            <a:r>
              <a:rPr lang="en-US" sz="2100" b="0" i="0" u="none" strike="noStrike" cap="none">
                <a:solidFill>
                  <a:schemeClr val="dk1"/>
                </a:solidFill>
                <a:latin typeface="Calibri"/>
                <a:ea typeface="Calibri"/>
                <a:cs typeface="Calibri"/>
                <a:sym typeface="Calibri"/>
              </a:rPr>
              <a:t>(she/her)</a:t>
            </a:r>
            <a:endParaRPr sz="2100" b="0" i="0"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None/>
            </a:pPr>
            <a:r>
              <a:rPr lang="en-US" sz="1800" b="0" i="0" u="none" strike="noStrike" cap="none">
                <a:solidFill>
                  <a:schemeClr val="dk1"/>
                </a:solidFill>
                <a:latin typeface="Calibri"/>
                <a:ea typeface="Calibri"/>
                <a:cs typeface="Calibri"/>
                <a:sym typeface="Calibri"/>
              </a:rPr>
              <a:t>MS Student (2022)</a:t>
            </a:r>
            <a:endParaRPr sz="1800" b="0" i="0"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None/>
            </a:pPr>
            <a:r>
              <a:rPr lang="en-US" sz="1700" b="0" i="0" u="none" strike="noStrike" cap="none">
                <a:solidFill>
                  <a:schemeClr val="dk1"/>
                </a:solidFill>
                <a:latin typeface="Calibri"/>
                <a:ea typeface="Calibri"/>
                <a:cs typeface="Calibri"/>
                <a:sym typeface="Calibri"/>
              </a:rPr>
              <a:t>Applied Ecology &amp; Conservation Biology</a:t>
            </a:r>
            <a:endParaRPr sz="1700" b="0" i="0"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None/>
            </a:pPr>
            <a:r>
              <a:rPr lang="en-US" sz="1800" b="0" i="0" u="none" strike="noStrike" cap="none">
                <a:solidFill>
                  <a:schemeClr val="dk1"/>
                </a:solidFill>
                <a:latin typeface="Calibri"/>
                <a:ea typeface="Calibri"/>
                <a:cs typeface="Calibri"/>
                <a:sym typeface="Calibri"/>
              </a:rPr>
              <a:t>UMCES Appalachian Lab</a:t>
            </a:r>
            <a:endParaRPr sz="1800" b="0" i="0"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pic>
        <p:nvPicPr>
          <p:cNvPr id="98" name="Google Shape;98;p8"/>
          <p:cNvPicPr preferRelativeResize="0"/>
          <p:nvPr/>
        </p:nvPicPr>
        <p:blipFill rotWithShape="1">
          <a:blip r:embed="rId5">
            <a:alphaModFix/>
          </a:blip>
          <a:srcRect t="3474"/>
          <a:stretch/>
        </p:blipFill>
        <p:spPr>
          <a:xfrm>
            <a:off x="6541078" y="2069132"/>
            <a:ext cx="2897312" cy="3464899"/>
          </a:xfrm>
          <a:prstGeom prst="rect">
            <a:avLst/>
          </a:prstGeom>
          <a:noFill/>
          <a:ln>
            <a:noFill/>
          </a:ln>
        </p:spPr>
      </p:pic>
      <p:sp>
        <p:nvSpPr>
          <p:cNvPr id="99" name="Google Shape;99;p8"/>
          <p:cNvSpPr txBox="1"/>
          <p:nvPr/>
        </p:nvSpPr>
        <p:spPr>
          <a:xfrm>
            <a:off x="1956185" y="5125991"/>
            <a:ext cx="1480200" cy="4002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None/>
            </a:pPr>
            <a:r>
              <a:rPr lang="en-US" sz="1400" b="0" i="0" u="none" strike="noStrike" cap="none">
                <a:solidFill>
                  <a:srgbClr val="FFFFFF"/>
                </a:solidFill>
                <a:latin typeface="Calibri"/>
                <a:ea typeface="Calibri"/>
                <a:cs typeface="Calibri"/>
                <a:sym typeface="Calibri"/>
              </a:rPr>
              <a:t>Invasive goldfish</a:t>
            </a:r>
            <a:endParaRPr sz="1400" b="0" i="0" u="none" strike="noStrike" cap="none">
              <a:solidFill>
                <a:srgbClr val="FFFFFF"/>
              </a:solidFill>
              <a:latin typeface="Calibri"/>
              <a:ea typeface="Calibri"/>
              <a:cs typeface="Calibri"/>
              <a:sym typeface="Calibri"/>
            </a:endParaRPr>
          </a:p>
        </p:txBody>
      </p:sp>
      <p:sp>
        <p:nvSpPr>
          <p:cNvPr id="100" name="Google Shape;100;p8"/>
          <p:cNvSpPr txBox="1"/>
          <p:nvPr/>
        </p:nvSpPr>
        <p:spPr>
          <a:xfrm>
            <a:off x="6801013" y="5178157"/>
            <a:ext cx="3069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US" sz="1400" b="0" i="0" u="none" strike="noStrike" cap="none">
                <a:solidFill>
                  <a:srgbClr val="FFFFFF"/>
                </a:solidFill>
                <a:latin typeface="Calibri"/>
                <a:ea typeface="Calibri"/>
                <a:cs typeface="Calibri"/>
                <a:sym typeface="Calibri"/>
              </a:rPr>
              <a:t>Non-invasive woodpeckers</a:t>
            </a:r>
            <a:endParaRPr sz="1400" b="0" i="0" u="none" strike="noStrike" cap="none">
              <a:solidFill>
                <a:srgbClr val="FFFFFF"/>
              </a:solidFill>
              <a:latin typeface="Calibri"/>
              <a:ea typeface="Calibri"/>
              <a:cs typeface="Calibri"/>
              <a:sym typeface="Calibri"/>
            </a:endParaRPr>
          </a:p>
        </p:txBody>
      </p:sp>
      <p:cxnSp>
        <p:nvCxnSpPr>
          <p:cNvPr id="101" name="Google Shape;101;p8"/>
          <p:cNvCxnSpPr/>
          <p:nvPr/>
        </p:nvCxnSpPr>
        <p:spPr>
          <a:xfrm rot="10800000" flipH="1">
            <a:off x="3099535" y="4756616"/>
            <a:ext cx="522600" cy="413700"/>
          </a:xfrm>
          <a:prstGeom prst="straightConnector1">
            <a:avLst/>
          </a:prstGeom>
          <a:noFill/>
          <a:ln w="9525" cap="flat" cmpd="sng">
            <a:solidFill>
              <a:schemeClr val="lt1"/>
            </a:solidFill>
            <a:prstDash val="solid"/>
            <a:round/>
            <a:headEnd type="none" w="sm" len="sm"/>
            <a:tailEnd type="triangle" w="med" len="med"/>
          </a:ln>
        </p:spPr>
      </p:cxnSp>
      <p:cxnSp>
        <p:nvCxnSpPr>
          <p:cNvPr id="102" name="Google Shape;102;p8"/>
          <p:cNvCxnSpPr/>
          <p:nvPr/>
        </p:nvCxnSpPr>
        <p:spPr>
          <a:xfrm rot="10800000" flipH="1">
            <a:off x="7874238" y="4524182"/>
            <a:ext cx="231000" cy="808500"/>
          </a:xfrm>
          <a:prstGeom prst="straightConnector1">
            <a:avLst/>
          </a:prstGeom>
          <a:noFill/>
          <a:ln w="9525" cap="flat" cmpd="sng">
            <a:solidFill>
              <a:schemeClr val="lt1"/>
            </a:solidFill>
            <a:prstDash val="solid"/>
            <a:round/>
            <a:headEnd type="none" w="sm" len="sm"/>
            <a:tailEnd type="triangle" w="med" len="med"/>
          </a:ln>
        </p:spPr>
      </p:cxnSp>
      <p:sp>
        <p:nvSpPr>
          <p:cNvPr id="103" name="Google Shape;103;p8"/>
          <p:cNvSpPr txBox="1"/>
          <p:nvPr/>
        </p:nvSpPr>
        <p:spPr>
          <a:xfrm>
            <a:off x="2615225" y="5674475"/>
            <a:ext cx="6717900" cy="831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en-US" sz="2100" b="0" i="0" u="none" strike="noStrike" cap="none">
                <a:solidFill>
                  <a:srgbClr val="000000"/>
                </a:solidFill>
                <a:latin typeface="Calibri"/>
                <a:ea typeface="Calibri"/>
                <a:cs typeface="Calibri"/>
                <a:sym typeface="Calibri"/>
              </a:rPr>
              <a:t>With thanks to </a:t>
            </a:r>
            <a:r>
              <a:rPr lang="en-US" sz="2100" b="1" i="0" u="none" strike="noStrike" cap="none">
                <a:solidFill>
                  <a:srgbClr val="000000"/>
                </a:solidFill>
                <a:latin typeface="Calibri"/>
                <a:ea typeface="Calibri"/>
                <a:cs typeface="Calibri"/>
                <a:sym typeface="Calibri"/>
              </a:rPr>
              <a:t>Craig Kuhn</a:t>
            </a:r>
            <a:r>
              <a:rPr lang="en-US" sz="2100" b="0" i="0" u="none" strike="noStrike" cap="none">
                <a:solidFill>
                  <a:srgbClr val="000000"/>
                </a:solidFill>
                <a:latin typeface="Calibri"/>
                <a:ea typeface="Calibri"/>
                <a:cs typeface="Calibri"/>
                <a:sym typeface="Calibri"/>
              </a:rPr>
              <a:t> </a:t>
            </a:r>
            <a:r>
              <a:rPr lang="en-US" sz="2100" b="1" i="0" u="none" strike="noStrike" cap="none">
                <a:solidFill>
                  <a:srgbClr val="000000"/>
                </a:solidFill>
                <a:latin typeface="Calibri"/>
                <a:ea typeface="Calibri"/>
                <a:cs typeface="Calibri"/>
                <a:sym typeface="Calibri"/>
              </a:rPr>
              <a:t>and Biff Thompson </a:t>
            </a:r>
            <a:r>
              <a:rPr lang="en-US" sz="2100" b="0" i="0" u="none" strike="noStrike" cap="none">
                <a:solidFill>
                  <a:srgbClr val="000000"/>
                </a:solidFill>
                <a:latin typeface="Calibri"/>
                <a:ea typeface="Calibri"/>
                <a:cs typeface="Calibri"/>
                <a:sym typeface="Calibri"/>
              </a:rPr>
              <a:t>from the Maryland Department of Agriculture</a:t>
            </a:r>
            <a:endParaRPr sz="21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6959978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grpSp>
        <p:nvGrpSpPr>
          <p:cNvPr id="108" name="Google Shape;108;p9"/>
          <p:cNvGrpSpPr/>
          <p:nvPr/>
        </p:nvGrpSpPr>
        <p:grpSpPr>
          <a:xfrm>
            <a:off x="1" y="0"/>
            <a:ext cx="12191999" cy="6858000"/>
            <a:chOff x="1" y="0"/>
            <a:chExt cx="12191999" cy="6858000"/>
          </a:xfrm>
        </p:grpSpPr>
        <p:pic>
          <p:nvPicPr>
            <p:cNvPr id="109" name="Google Shape;109;p9"/>
            <p:cNvPicPr preferRelativeResize="0"/>
            <p:nvPr/>
          </p:nvPicPr>
          <p:blipFill rotWithShape="1">
            <a:blip r:embed="rId3">
              <a:alphaModFix amt="29000"/>
            </a:blip>
            <a:srcRect t="11024"/>
            <a:stretch/>
          </p:blipFill>
          <p:spPr>
            <a:xfrm>
              <a:off x="1" y="0"/>
              <a:ext cx="12191999" cy="6858000"/>
            </a:xfrm>
            <a:prstGeom prst="rect">
              <a:avLst/>
            </a:prstGeom>
            <a:noFill/>
            <a:ln>
              <a:noFill/>
            </a:ln>
          </p:spPr>
        </p:pic>
        <p:sp>
          <p:nvSpPr>
            <p:cNvPr id="110" name="Google Shape;110;p9"/>
            <p:cNvSpPr/>
            <p:nvPr/>
          </p:nvSpPr>
          <p:spPr>
            <a:xfrm>
              <a:off x="734532" y="295800"/>
              <a:ext cx="10722935" cy="6266400"/>
            </a:xfrm>
            <a:prstGeom prst="rect">
              <a:avLst/>
            </a:prstGeom>
            <a:solidFill>
              <a:schemeClr val="lt1"/>
            </a:solidFill>
            <a:ln w="28575" cap="flat" cmpd="sng">
              <a:solidFill>
                <a:srgbClr val="676B5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11" name="Google Shape;111;p9"/>
          <p:cNvSpPr txBox="1"/>
          <p:nvPr/>
        </p:nvSpPr>
        <p:spPr>
          <a:xfrm>
            <a:off x="1981200" y="440633"/>
            <a:ext cx="8229600" cy="1143000"/>
          </a:xfrm>
          <a:prstGeom prst="rect">
            <a:avLst/>
          </a:prstGeom>
          <a:noFill/>
          <a:ln>
            <a:noFill/>
          </a:ln>
        </p:spPr>
        <p:txBody>
          <a:bodyPr spcFirstLastPara="1" wrap="square" lIns="91425" tIns="45700" rIns="91425" bIns="45700" anchor="ctr" anchorCtr="0">
            <a:normAutofit fontScale="92500" lnSpcReduction="20000"/>
          </a:bodyPr>
          <a:lstStyle/>
          <a:p>
            <a:pPr marL="0" marR="0" lvl="0" indent="0" algn="ctr" rtl="0">
              <a:lnSpc>
                <a:spcPct val="100000"/>
              </a:lnSpc>
              <a:spcBef>
                <a:spcPts val="0"/>
              </a:spcBef>
              <a:spcAft>
                <a:spcPts val="0"/>
              </a:spcAft>
              <a:buNone/>
            </a:pPr>
            <a:r>
              <a:rPr lang="en-US" sz="5300" b="0" i="1" u="none" strike="noStrike" cap="none">
                <a:solidFill>
                  <a:srgbClr val="38761D"/>
                </a:solidFill>
                <a:latin typeface="Calibri"/>
                <a:ea typeface="Calibri"/>
                <a:cs typeface="Calibri"/>
                <a:sym typeface="Calibri"/>
              </a:rPr>
              <a:t>Northern hardwood forests</a:t>
            </a:r>
            <a:br>
              <a:rPr lang="en-US" sz="4400" b="0" i="1" u="none" strike="noStrike" cap="none">
                <a:solidFill>
                  <a:srgbClr val="38761D"/>
                </a:solidFill>
                <a:latin typeface="Calibri"/>
                <a:ea typeface="Calibri"/>
                <a:cs typeface="Calibri"/>
                <a:sym typeface="Calibri"/>
              </a:rPr>
            </a:br>
            <a:r>
              <a:rPr lang="en-US" sz="3200" b="0" i="1" u="none" strike="noStrike" cap="none">
                <a:solidFill>
                  <a:srgbClr val="38761D"/>
                </a:solidFill>
                <a:latin typeface="Calibri"/>
                <a:ea typeface="Calibri"/>
                <a:cs typeface="Calibri"/>
                <a:sym typeface="Calibri"/>
              </a:rPr>
              <a:t>Swallow Falls State Park</a:t>
            </a:r>
            <a:endParaRPr sz="1400" b="0" i="0" u="none" strike="noStrike" cap="none">
              <a:solidFill>
                <a:srgbClr val="38761D"/>
              </a:solidFill>
              <a:latin typeface="Arial"/>
              <a:ea typeface="Arial"/>
              <a:cs typeface="Arial"/>
              <a:sym typeface="Arial"/>
            </a:endParaRPr>
          </a:p>
        </p:txBody>
      </p:sp>
      <p:pic>
        <p:nvPicPr>
          <p:cNvPr id="112" name="Google Shape;112;p9"/>
          <p:cNvPicPr preferRelativeResize="0"/>
          <p:nvPr/>
        </p:nvPicPr>
        <p:blipFill rotWithShape="1">
          <a:blip r:embed="rId4">
            <a:alphaModFix/>
          </a:blip>
          <a:srcRect/>
          <a:stretch/>
        </p:blipFill>
        <p:spPr>
          <a:xfrm>
            <a:off x="2050872" y="1741276"/>
            <a:ext cx="7992108" cy="4503925"/>
          </a:xfrm>
          <a:prstGeom prst="rect">
            <a:avLst/>
          </a:prstGeom>
          <a:noFill/>
          <a:ln>
            <a:noFill/>
          </a:ln>
        </p:spPr>
      </p:pic>
      <p:sp>
        <p:nvSpPr>
          <p:cNvPr id="113" name="Google Shape;113;p9"/>
          <p:cNvSpPr/>
          <p:nvPr/>
        </p:nvSpPr>
        <p:spPr>
          <a:xfrm>
            <a:off x="4149425" y="3300200"/>
            <a:ext cx="1472100" cy="8832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114" name="Google Shape;114;p9"/>
          <p:cNvPicPr preferRelativeResize="0"/>
          <p:nvPr/>
        </p:nvPicPr>
        <p:blipFill rotWithShape="1">
          <a:blip r:embed="rId5">
            <a:alphaModFix/>
          </a:blip>
          <a:srcRect/>
          <a:stretch/>
        </p:blipFill>
        <p:spPr>
          <a:xfrm>
            <a:off x="2193951" y="1796389"/>
            <a:ext cx="3470200" cy="2280075"/>
          </a:xfrm>
          <a:prstGeom prst="rect">
            <a:avLst/>
          </a:prstGeom>
          <a:noFill/>
          <a:ln>
            <a:noFill/>
          </a:ln>
        </p:spPr>
      </p:pic>
      <p:pic>
        <p:nvPicPr>
          <p:cNvPr id="115" name="Google Shape;115;p9"/>
          <p:cNvPicPr preferRelativeResize="0"/>
          <p:nvPr/>
        </p:nvPicPr>
        <p:blipFill rotWithShape="1">
          <a:blip r:embed="rId6">
            <a:alphaModFix/>
          </a:blip>
          <a:srcRect/>
          <a:stretch/>
        </p:blipFill>
        <p:spPr>
          <a:xfrm>
            <a:off x="5695950" y="1796389"/>
            <a:ext cx="4272892" cy="4400325"/>
          </a:xfrm>
          <a:prstGeom prst="rect">
            <a:avLst/>
          </a:prstGeom>
          <a:noFill/>
          <a:ln>
            <a:noFill/>
          </a:ln>
        </p:spPr>
      </p:pic>
      <p:pic>
        <p:nvPicPr>
          <p:cNvPr id="116" name="Google Shape;116;p9"/>
          <p:cNvPicPr preferRelativeResize="0"/>
          <p:nvPr/>
        </p:nvPicPr>
        <p:blipFill rotWithShape="1">
          <a:blip r:embed="rId7">
            <a:alphaModFix/>
          </a:blip>
          <a:srcRect/>
          <a:stretch/>
        </p:blipFill>
        <p:spPr>
          <a:xfrm>
            <a:off x="2193950" y="4076458"/>
            <a:ext cx="3470202" cy="2120256"/>
          </a:xfrm>
          <a:prstGeom prst="rect">
            <a:avLst/>
          </a:prstGeom>
          <a:noFill/>
          <a:ln>
            <a:noFill/>
          </a:ln>
        </p:spPr>
      </p:pic>
    </p:spTree>
    <p:extLst>
      <p:ext uri="{BB962C8B-B14F-4D97-AF65-F5344CB8AC3E}">
        <p14:creationId xmlns:p14="http://schemas.microsoft.com/office/powerpoint/2010/main" val="75152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fade">
                                      <p:cBhvr>
                                        <p:cTn id="7" dur="1000"/>
                                        <p:tgtEl>
                                          <p:spTgt spid="114"/>
                                        </p:tgtEl>
                                      </p:cBhvr>
                                    </p:animEffect>
                                  </p:childTnLst>
                                </p:cTn>
                              </p:par>
                              <p:par>
                                <p:cTn id="8" presetID="10" presetClass="entr" presetSubtype="0" fill="hold"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1000"/>
                                        <p:tgtEl>
                                          <p:spTgt spid="116"/>
                                        </p:tgtEl>
                                      </p:cBhvr>
                                    </p:animEffect>
                                  </p:childTnLst>
                                </p:cTn>
                              </p:par>
                              <p:par>
                                <p:cTn id="11" presetID="10" presetClass="entr" presetSubtype="0" fill="hold" nodeType="withEffect">
                                  <p:stCondLst>
                                    <p:cond delay="0"/>
                                  </p:stCondLst>
                                  <p:childTnLst>
                                    <p:set>
                                      <p:cBhvr>
                                        <p:cTn id="12" dur="1" fill="hold">
                                          <p:stCondLst>
                                            <p:cond delay="0"/>
                                          </p:stCondLst>
                                        </p:cTn>
                                        <p:tgtEl>
                                          <p:spTgt spid="115"/>
                                        </p:tgtEl>
                                        <p:attrNameLst>
                                          <p:attrName>style.visibility</p:attrName>
                                        </p:attrNameLst>
                                      </p:cBhvr>
                                      <p:to>
                                        <p:strVal val="visible"/>
                                      </p:to>
                                    </p:set>
                                    <p:animEffect transition="in" filter="fade">
                                      <p:cBhvr>
                                        <p:cTn id="13" dur="10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grpSp>
        <p:nvGrpSpPr>
          <p:cNvPr id="121" name="Google Shape;121;p10"/>
          <p:cNvGrpSpPr/>
          <p:nvPr/>
        </p:nvGrpSpPr>
        <p:grpSpPr>
          <a:xfrm>
            <a:off x="1" y="0"/>
            <a:ext cx="12191999" cy="6858000"/>
            <a:chOff x="1" y="0"/>
            <a:chExt cx="12191999" cy="6858000"/>
          </a:xfrm>
        </p:grpSpPr>
        <p:pic>
          <p:nvPicPr>
            <p:cNvPr id="122" name="Google Shape;122;p10"/>
            <p:cNvPicPr preferRelativeResize="0"/>
            <p:nvPr/>
          </p:nvPicPr>
          <p:blipFill rotWithShape="1">
            <a:blip r:embed="rId3">
              <a:alphaModFix amt="29000"/>
            </a:blip>
            <a:srcRect t="11024"/>
            <a:stretch/>
          </p:blipFill>
          <p:spPr>
            <a:xfrm>
              <a:off x="1" y="0"/>
              <a:ext cx="12191999" cy="6858000"/>
            </a:xfrm>
            <a:prstGeom prst="rect">
              <a:avLst/>
            </a:prstGeom>
            <a:noFill/>
            <a:ln>
              <a:noFill/>
            </a:ln>
          </p:spPr>
        </p:pic>
        <p:sp>
          <p:nvSpPr>
            <p:cNvPr id="123" name="Google Shape;123;p10"/>
            <p:cNvSpPr/>
            <p:nvPr/>
          </p:nvSpPr>
          <p:spPr>
            <a:xfrm>
              <a:off x="734532" y="295800"/>
              <a:ext cx="10722935" cy="6266400"/>
            </a:xfrm>
            <a:prstGeom prst="rect">
              <a:avLst/>
            </a:prstGeom>
            <a:solidFill>
              <a:schemeClr val="lt1"/>
            </a:solidFill>
            <a:ln w="28575" cap="flat" cmpd="sng">
              <a:solidFill>
                <a:srgbClr val="676B5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24" name="Google Shape;124;p10"/>
          <p:cNvSpPr txBox="1">
            <a:spLocks noGrp="1"/>
          </p:cNvSpPr>
          <p:nvPr>
            <p:ph type="title"/>
          </p:nvPr>
        </p:nvSpPr>
        <p:spPr>
          <a:xfrm>
            <a:off x="1981200" y="612569"/>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rgbClr val="FF0000"/>
              </a:buClr>
              <a:buSzPct val="100000"/>
              <a:buNone/>
            </a:pPr>
            <a:r>
              <a:rPr lang="en-US" i="1">
                <a:solidFill>
                  <a:srgbClr val="38761D"/>
                </a:solidFill>
              </a:rPr>
              <a:t>Major invasive species &amp; impacted relevant species of concern</a:t>
            </a:r>
            <a:endParaRPr>
              <a:solidFill>
                <a:srgbClr val="38761D"/>
              </a:solidFill>
            </a:endParaRPr>
          </a:p>
        </p:txBody>
      </p:sp>
      <p:pic>
        <p:nvPicPr>
          <p:cNvPr id="125" name="Google Shape;125;p10"/>
          <p:cNvPicPr preferRelativeResize="0"/>
          <p:nvPr/>
        </p:nvPicPr>
        <p:blipFill rotWithShape="1">
          <a:blip r:embed="rId4">
            <a:alphaModFix/>
          </a:blip>
          <a:srcRect l="15078" r="26858"/>
          <a:stretch/>
        </p:blipFill>
        <p:spPr>
          <a:xfrm>
            <a:off x="1773901" y="2025076"/>
            <a:ext cx="2801725" cy="2827975"/>
          </a:xfrm>
          <a:prstGeom prst="rect">
            <a:avLst/>
          </a:prstGeom>
          <a:noFill/>
          <a:ln>
            <a:noFill/>
          </a:ln>
        </p:spPr>
      </p:pic>
      <p:pic>
        <p:nvPicPr>
          <p:cNvPr id="126" name="Google Shape;126;p10"/>
          <p:cNvPicPr preferRelativeResize="0"/>
          <p:nvPr/>
        </p:nvPicPr>
        <p:blipFill rotWithShape="1">
          <a:blip r:embed="rId5">
            <a:alphaModFix/>
          </a:blip>
          <a:srcRect l="32825" t="33000" r="26772" b="5974"/>
          <a:stretch/>
        </p:blipFill>
        <p:spPr>
          <a:xfrm>
            <a:off x="5035596" y="2025071"/>
            <a:ext cx="2496258" cy="2827989"/>
          </a:xfrm>
          <a:prstGeom prst="rect">
            <a:avLst/>
          </a:prstGeom>
          <a:noFill/>
          <a:ln>
            <a:noFill/>
          </a:ln>
        </p:spPr>
      </p:pic>
      <p:pic>
        <p:nvPicPr>
          <p:cNvPr id="127" name="Google Shape;127;p10"/>
          <p:cNvPicPr preferRelativeResize="0"/>
          <p:nvPr/>
        </p:nvPicPr>
        <p:blipFill rotWithShape="1">
          <a:blip r:embed="rId6">
            <a:alphaModFix/>
          </a:blip>
          <a:srcRect l="19205" r="20683"/>
          <a:stretch/>
        </p:blipFill>
        <p:spPr>
          <a:xfrm>
            <a:off x="8002462" y="2025076"/>
            <a:ext cx="2372800" cy="2827975"/>
          </a:xfrm>
          <a:prstGeom prst="rect">
            <a:avLst/>
          </a:prstGeom>
          <a:noFill/>
          <a:ln>
            <a:noFill/>
          </a:ln>
        </p:spPr>
      </p:pic>
      <p:sp>
        <p:nvSpPr>
          <p:cNvPr id="128" name="Google Shape;128;p10"/>
          <p:cNvSpPr txBox="1"/>
          <p:nvPr/>
        </p:nvSpPr>
        <p:spPr>
          <a:xfrm>
            <a:off x="1612160" y="4853050"/>
            <a:ext cx="3174600" cy="1569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en-US" sz="1800" b="1" i="0" u="none" strike="noStrike" cap="none">
                <a:solidFill>
                  <a:srgbClr val="000000"/>
                </a:solidFill>
                <a:latin typeface="Calibri"/>
                <a:ea typeface="Calibri"/>
                <a:cs typeface="Calibri"/>
                <a:sym typeface="Calibri"/>
              </a:rPr>
              <a:t>Hemlock woolly adelgid (HWA)</a:t>
            </a:r>
            <a:endParaRPr sz="1800" b="1"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None/>
            </a:pPr>
            <a:r>
              <a:rPr lang="en-US" sz="1800" b="0" i="1" u="none" strike="noStrike" cap="none">
                <a:solidFill>
                  <a:srgbClr val="000000"/>
                </a:solidFill>
                <a:latin typeface="Calibri"/>
                <a:ea typeface="Calibri"/>
                <a:cs typeface="Calibri"/>
                <a:sym typeface="Calibri"/>
              </a:rPr>
              <a:t>Adelges tsugae</a:t>
            </a:r>
            <a:endParaRPr sz="1800" b="0" i="1"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None/>
            </a:pPr>
            <a:r>
              <a:rPr lang="en-US" sz="1800" b="0" i="0" u="none" strike="noStrike" cap="none">
                <a:solidFill>
                  <a:srgbClr val="000000"/>
                </a:solidFill>
                <a:latin typeface="Calibri"/>
                <a:ea typeface="Calibri"/>
                <a:cs typeface="Calibri"/>
                <a:sym typeface="Calibri"/>
              </a:rPr>
              <a:t>↓</a:t>
            </a:r>
            <a:endParaRPr sz="18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None/>
            </a:pPr>
            <a:r>
              <a:rPr lang="en-US" sz="1800" b="1" i="0" u="none" strike="noStrike" cap="none">
                <a:solidFill>
                  <a:srgbClr val="000000"/>
                </a:solidFill>
                <a:latin typeface="Calibri"/>
                <a:ea typeface="Calibri"/>
                <a:cs typeface="Calibri"/>
                <a:sym typeface="Calibri"/>
              </a:rPr>
              <a:t>Eastern hemlock</a:t>
            </a:r>
            <a:endParaRPr sz="1800" b="1"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None/>
            </a:pPr>
            <a:r>
              <a:rPr lang="en-US" sz="1800" b="0" i="1" u="none" strike="noStrike" cap="none">
                <a:solidFill>
                  <a:srgbClr val="000000"/>
                </a:solidFill>
                <a:latin typeface="Calibri"/>
                <a:ea typeface="Calibri"/>
                <a:cs typeface="Calibri"/>
                <a:sym typeface="Calibri"/>
              </a:rPr>
              <a:t>Tsuga canadensis</a:t>
            </a:r>
            <a:endParaRPr sz="1800" b="0" i="1" u="none" strike="noStrike" cap="none">
              <a:solidFill>
                <a:srgbClr val="000000"/>
              </a:solidFill>
              <a:latin typeface="Calibri"/>
              <a:ea typeface="Calibri"/>
              <a:cs typeface="Calibri"/>
              <a:sym typeface="Calibri"/>
            </a:endParaRPr>
          </a:p>
        </p:txBody>
      </p:sp>
      <p:sp>
        <p:nvSpPr>
          <p:cNvPr id="129" name="Google Shape;129;p10"/>
          <p:cNvSpPr txBox="1"/>
          <p:nvPr/>
        </p:nvSpPr>
        <p:spPr>
          <a:xfrm>
            <a:off x="5035600" y="4853050"/>
            <a:ext cx="2496300" cy="1569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US" sz="1800" b="1" i="0" u="none" strike="noStrike" cap="none">
                <a:solidFill>
                  <a:srgbClr val="000000"/>
                </a:solidFill>
                <a:latin typeface="Calibri"/>
                <a:ea typeface="Calibri"/>
                <a:cs typeface="Calibri"/>
                <a:sym typeface="Calibri"/>
              </a:rPr>
              <a:t>Emerald ash borer (EAB)</a:t>
            </a:r>
            <a:endParaRPr sz="1800" b="1"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None/>
            </a:pPr>
            <a:r>
              <a:rPr lang="en-US" sz="1800" b="0" i="1" u="none" strike="noStrike" cap="none">
                <a:solidFill>
                  <a:srgbClr val="000000"/>
                </a:solidFill>
                <a:latin typeface="Calibri"/>
                <a:ea typeface="Calibri"/>
                <a:cs typeface="Calibri"/>
                <a:sym typeface="Calibri"/>
              </a:rPr>
              <a:t>Agrilus planipennus</a:t>
            </a:r>
            <a:endParaRPr sz="1800" b="0" i="1"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None/>
            </a:pPr>
            <a:r>
              <a:rPr lang="en-US" sz="1800" b="0" i="0" u="none" strike="noStrike" cap="none">
                <a:solidFill>
                  <a:srgbClr val="000000"/>
                </a:solidFill>
                <a:latin typeface="Calibri"/>
                <a:ea typeface="Calibri"/>
                <a:cs typeface="Calibri"/>
                <a:sym typeface="Calibri"/>
              </a:rPr>
              <a:t>↓</a:t>
            </a:r>
            <a:endParaRPr sz="18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None/>
            </a:pPr>
            <a:r>
              <a:rPr lang="en-US" sz="1800" b="1" i="0" u="none" strike="noStrike" cap="none">
                <a:solidFill>
                  <a:srgbClr val="000000"/>
                </a:solidFill>
                <a:latin typeface="Calibri"/>
                <a:ea typeface="Calibri"/>
                <a:cs typeface="Calibri"/>
                <a:sym typeface="Calibri"/>
              </a:rPr>
              <a:t>Ash trees</a:t>
            </a:r>
            <a:endParaRPr sz="1800" b="1"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None/>
            </a:pPr>
            <a:r>
              <a:rPr lang="en-US" sz="1800" b="0" i="1" u="none" strike="noStrike" cap="none">
                <a:solidFill>
                  <a:srgbClr val="000000"/>
                </a:solidFill>
                <a:latin typeface="Calibri"/>
                <a:ea typeface="Calibri"/>
                <a:cs typeface="Calibri"/>
                <a:sym typeface="Calibri"/>
              </a:rPr>
              <a:t>Fraxinus spp.</a:t>
            </a:r>
            <a:endParaRPr sz="1800" b="0" i="1" u="none" strike="noStrike" cap="none">
              <a:solidFill>
                <a:srgbClr val="000000"/>
              </a:solidFill>
              <a:latin typeface="Calibri"/>
              <a:ea typeface="Calibri"/>
              <a:cs typeface="Calibri"/>
              <a:sym typeface="Calibri"/>
            </a:endParaRPr>
          </a:p>
        </p:txBody>
      </p:sp>
      <p:sp>
        <p:nvSpPr>
          <p:cNvPr id="130" name="Google Shape;130;p10"/>
          <p:cNvSpPr txBox="1"/>
          <p:nvPr/>
        </p:nvSpPr>
        <p:spPr>
          <a:xfrm>
            <a:off x="7997140" y="4869000"/>
            <a:ext cx="2546700" cy="1293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en-US" sz="1800" b="1" i="1" u="none" strike="noStrike" cap="none">
                <a:solidFill>
                  <a:srgbClr val="000000"/>
                </a:solidFill>
                <a:latin typeface="Calibri"/>
                <a:ea typeface="Calibri"/>
                <a:cs typeface="Calibri"/>
                <a:sym typeface="Calibri"/>
              </a:rPr>
              <a:t>Lymantria dispar</a:t>
            </a:r>
            <a:endParaRPr sz="1800" b="1" i="1"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800" b="0" i="1"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None/>
            </a:pPr>
            <a:r>
              <a:rPr lang="en-US" sz="1800" b="0" i="0" u="none" strike="noStrike" cap="none">
                <a:solidFill>
                  <a:srgbClr val="000000"/>
                </a:solidFill>
                <a:latin typeface="Calibri"/>
                <a:ea typeface="Calibri"/>
                <a:cs typeface="Calibri"/>
                <a:sym typeface="Calibri"/>
              </a:rPr>
              <a:t>↓</a:t>
            </a:r>
            <a:endParaRPr sz="18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None/>
            </a:pPr>
            <a:r>
              <a:rPr lang="en-US" sz="1800" b="0" i="0" u="none" strike="noStrike" cap="none">
                <a:solidFill>
                  <a:srgbClr val="000000"/>
                </a:solidFill>
                <a:latin typeface="Calibri"/>
                <a:ea typeface="Calibri"/>
                <a:cs typeface="Calibri"/>
                <a:sym typeface="Calibri"/>
              </a:rPr>
              <a:t>Various hardwoods</a:t>
            </a:r>
            <a:endParaRPr sz="1800" b="0" i="0" u="none" strike="noStrike" cap="none">
              <a:solidFill>
                <a:srgbClr val="000000"/>
              </a:solidFill>
              <a:latin typeface="Calibri"/>
              <a:ea typeface="Calibri"/>
              <a:cs typeface="Calibri"/>
              <a:sym typeface="Calibri"/>
            </a:endParaRPr>
          </a:p>
        </p:txBody>
      </p:sp>
      <p:sp>
        <p:nvSpPr>
          <p:cNvPr id="131" name="Google Shape;131;p10"/>
          <p:cNvSpPr txBox="1"/>
          <p:nvPr/>
        </p:nvSpPr>
        <p:spPr>
          <a:xfrm>
            <a:off x="1981225" y="4507150"/>
            <a:ext cx="2801700" cy="307800"/>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None/>
            </a:pPr>
            <a:r>
              <a:rPr lang="en-US" sz="800" b="0" i="0" u="none" strike="noStrike" cap="none">
                <a:solidFill>
                  <a:srgbClr val="676B50"/>
                </a:solidFill>
                <a:latin typeface="Arial"/>
                <a:ea typeface="Arial"/>
                <a:cs typeface="Arial"/>
                <a:sym typeface="Arial"/>
              </a:rPr>
              <a:t>Connecticut Agricultural Experiment Station</a:t>
            </a:r>
            <a:endParaRPr sz="800" b="0" i="0" u="none" strike="noStrike" cap="none">
              <a:solidFill>
                <a:srgbClr val="676B50"/>
              </a:solidFill>
              <a:latin typeface="Arial"/>
              <a:ea typeface="Arial"/>
              <a:cs typeface="Arial"/>
              <a:sym typeface="Arial"/>
            </a:endParaRPr>
          </a:p>
        </p:txBody>
      </p:sp>
      <p:sp>
        <p:nvSpPr>
          <p:cNvPr id="132" name="Google Shape;132;p10"/>
          <p:cNvSpPr txBox="1"/>
          <p:nvPr/>
        </p:nvSpPr>
        <p:spPr>
          <a:xfrm>
            <a:off x="5035600" y="4469051"/>
            <a:ext cx="2496300" cy="326213"/>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None/>
            </a:pPr>
            <a:r>
              <a:rPr lang="en-US" sz="800" b="0" i="0" u="none" strike="noStrike" cap="none">
                <a:solidFill>
                  <a:srgbClr val="FCE5CD"/>
                </a:solidFill>
                <a:latin typeface="Arial"/>
                <a:ea typeface="Arial"/>
                <a:cs typeface="Arial"/>
                <a:sym typeface="Arial"/>
              </a:rPr>
              <a:t>Virginia Cooperative Extension</a:t>
            </a:r>
            <a:endParaRPr sz="800" b="0" i="0" u="none" strike="noStrike" cap="none">
              <a:solidFill>
                <a:srgbClr val="FCE5CD"/>
              </a:solidFill>
              <a:latin typeface="Arial"/>
              <a:ea typeface="Arial"/>
              <a:cs typeface="Arial"/>
              <a:sym typeface="Arial"/>
            </a:endParaRPr>
          </a:p>
        </p:txBody>
      </p:sp>
      <p:sp>
        <p:nvSpPr>
          <p:cNvPr id="133" name="Google Shape;133;p10"/>
          <p:cNvSpPr txBox="1"/>
          <p:nvPr/>
        </p:nvSpPr>
        <p:spPr>
          <a:xfrm>
            <a:off x="7997190" y="4474367"/>
            <a:ext cx="2496300" cy="326213"/>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None/>
            </a:pPr>
            <a:r>
              <a:rPr lang="en-US" sz="800" b="0" i="0" u="none" strike="noStrike" cap="none">
                <a:solidFill>
                  <a:schemeClr val="accent3"/>
                </a:solidFill>
                <a:latin typeface="Arial"/>
                <a:ea typeface="Arial"/>
                <a:cs typeface="Arial"/>
                <a:sym typeface="Arial"/>
              </a:rPr>
              <a:t>AP Photo/Mel Evans</a:t>
            </a:r>
            <a:endParaRPr sz="800" b="0" i="0" u="none" strike="noStrike" cap="none">
              <a:solidFill>
                <a:schemeClr val="accent3"/>
              </a:solidFill>
              <a:latin typeface="Arial"/>
              <a:ea typeface="Arial"/>
              <a:cs typeface="Arial"/>
              <a:sym typeface="Arial"/>
            </a:endParaRPr>
          </a:p>
        </p:txBody>
      </p:sp>
      <p:grpSp>
        <p:nvGrpSpPr>
          <p:cNvPr id="134" name="Google Shape;134;p10"/>
          <p:cNvGrpSpPr/>
          <p:nvPr/>
        </p:nvGrpSpPr>
        <p:grpSpPr>
          <a:xfrm>
            <a:off x="1768583" y="762000"/>
            <a:ext cx="2801717" cy="4091050"/>
            <a:chOff x="304800" y="685800"/>
            <a:chExt cx="2954151" cy="4091050"/>
          </a:xfrm>
        </p:grpSpPr>
        <p:pic>
          <p:nvPicPr>
            <p:cNvPr id="135" name="Google Shape;135;p10"/>
            <p:cNvPicPr preferRelativeResize="0"/>
            <p:nvPr/>
          </p:nvPicPr>
          <p:blipFill rotWithShape="1">
            <a:blip r:embed="rId7">
              <a:alphaModFix/>
            </a:blip>
            <a:srcRect l="1459" t="-43545" r="30322" b="1842"/>
            <a:stretch/>
          </p:blipFill>
          <p:spPr>
            <a:xfrm>
              <a:off x="304800" y="685800"/>
              <a:ext cx="2954151" cy="4091050"/>
            </a:xfrm>
            <a:prstGeom prst="rect">
              <a:avLst/>
            </a:prstGeom>
            <a:noFill/>
            <a:ln>
              <a:noFill/>
            </a:ln>
          </p:spPr>
        </p:pic>
        <p:sp>
          <p:nvSpPr>
            <p:cNvPr id="136" name="Google Shape;136;p10"/>
            <p:cNvSpPr txBox="1"/>
            <p:nvPr/>
          </p:nvSpPr>
          <p:spPr>
            <a:xfrm>
              <a:off x="304800" y="4434500"/>
              <a:ext cx="2496300" cy="326213"/>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None/>
              </a:pPr>
              <a:r>
                <a:rPr lang="en-US" sz="800" b="0" i="0" u="none" strike="noStrike" cap="none">
                  <a:solidFill>
                    <a:srgbClr val="D9EAD3"/>
                  </a:solidFill>
                  <a:latin typeface="Arial"/>
                  <a:ea typeface="Arial"/>
                  <a:cs typeface="Arial"/>
                  <a:sym typeface="Arial"/>
                </a:rPr>
                <a:t>Biltmore Beacon</a:t>
              </a:r>
              <a:endParaRPr sz="800" b="0" i="0" u="none" strike="noStrike" cap="none">
                <a:solidFill>
                  <a:srgbClr val="D9EAD3"/>
                </a:solidFill>
                <a:latin typeface="Arial"/>
                <a:ea typeface="Arial"/>
                <a:cs typeface="Arial"/>
                <a:sym typeface="Arial"/>
              </a:endParaRPr>
            </a:p>
          </p:txBody>
        </p:sp>
      </p:grpSp>
      <p:grpSp>
        <p:nvGrpSpPr>
          <p:cNvPr id="137" name="Google Shape;137;p10"/>
          <p:cNvGrpSpPr/>
          <p:nvPr/>
        </p:nvGrpSpPr>
        <p:grpSpPr>
          <a:xfrm>
            <a:off x="5035681" y="2025113"/>
            <a:ext cx="2496218" cy="2827958"/>
            <a:chOff x="3449250" y="1948875"/>
            <a:chExt cx="2558649" cy="2857100"/>
          </a:xfrm>
        </p:grpSpPr>
        <p:pic>
          <p:nvPicPr>
            <p:cNvPr id="138" name="Google Shape;138;p10"/>
            <p:cNvPicPr preferRelativeResize="0"/>
            <p:nvPr/>
          </p:nvPicPr>
          <p:blipFill rotWithShape="1">
            <a:blip r:embed="rId8">
              <a:alphaModFix/>
            </a:blip>
            <a:srcRect t="4379" r="43779"/>
            <a:stretch/>
          </p:blipFill>
          <p:spPr>
            <a:xfrm>
              <a:off x="3449250" y="1948875"/>
              <a:ext cx="2558649" cy="2857100"/>
            </a:xfrm>
            <a:prstGeom prst="rect">
              <a:avLst/>
            </a:prstGeom>
            <a:noFill/>
            <a:ln>
              <a:noFill/>
            </a:ln>
          </p:spPr>
        </p:pic>
        <p:sp>
          <p:nvSpPr>
            <p:cNvPr id="139" name="Google Shape;139;p10"/>
            <p:cNvSpPr txBox="1"/>
            <p:nvPr/>
          </p:nvSpPr>
          <p:spPr>
            <a:xfrm>
              <a:off x="3480425" y="4469050"/>
              <a:ext cx="2496300" cy="329575"/>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None/>
              </a:pPr>
              <a:r>
                <a:rPr lang="en-US" sz="800" b="0" i="0" u="none" strike="noStrike" cap="none">
                  <a:solidFill>
                    <a:srgbClr val="93C47D"/>
                  </a:solidFill>
                  <a:latin typeface="Arial"/>
                  <a:ea typeface="Arial"/>
                  <a:cs typeface="Arial"/>
                  <a:sym typeface="Arial"/>
                </a:rPr>
                <a:t>Beaver Tree Service</a:t>
              </a:r>
              <a:endParaRPr sz="800" b="0" i="0" u="none" strike="noStrike" cap="none">
                <a:solidFill>
                  <a:srgbClr val="93C47D"/>
                </a:solidFill>
                <a:latin typeface="Arial"/>
                <a:ea typeface="Arial"/>
                <a:cs typeface="Arial"/>
                <a:sym typeface="Arial"/>
              </a:endParaRPr>
            </a:p>
          </p:txBody>
        </p:sp>
      </p:grpSp>
      <p:grpSp>
        <p:nvGrpSpPr>
          <p:cNvPr id="140" name="Google Shape;140;p10"/>
          <p:cNvGrpSpPr/>
          <p:nvPr/>
        </p:nvGrpSpPr>
        <p:grpSpPr>
          <a:xfrm>
            <a:off x="7997396" y="2033224"/>
            <a:ext cx="2372784" cy="2838238"/>
            <a:chOff x="6260550" y="1957025"/>
            <a:chExt cx="2546725" cy="2838238"/>
          </a:xfrm>
        </p:grpSpPr>
        <p:pic>
          <p:nvPicPr>
            <p:cNvPr id="141" name="Google Shape;141;p10"/>
            <p:cNvPicPr preferRelativeResize="0"/>
            <p:nvPr/>
          </p:nvPicPr>
          <p:blipFill rotWithShape="1">
            <a:blip r:embed="rId9">
              <a:alphaModFix/>
            </a:blip>
            <a:srcRect l="25170" t="6410" r="17005"/>
            <a:stretch/>
          </p:blipFill>
          <p:spPr>
            <a:xfrm>
              <a:off x="6260550" y="1957025"/>
              <a:ext cx="2546724" cy="2827973"/>
            </a:xfrm>
            <a:prstGeom prst="rect">
              <a:avLst/>
            </a:prstGeom>
            <a:noFill/>
            <a:ln>
              <a:noFill/>
            </a:ln>
          </p:spPr>
        </p:pic>
        <p:sp>
          <p:nvSpPr>
            <p:cNvPr id="142" name="Google Shape;142;p10"/>
            <p:cNvSpPr txBox="1"/>
            <p:nvPr/>
          </p:nvSpPr>
          <p:spPr>
            <a:xfrm>
              <a:off x="6310975" y="4469050"/>
              <a:ext cx="2496300" cy="326213"/>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None/>
              </a:pPr>
              <a:r>
                <a:rPr lang="en-US" sz="800" b="0" i="0" u="none" strike="noStrike" cap="none">
                  <a:solidFill>
                    <a:srgbClr val="FFF2CC"/>
                  </a:solidFill>
                  <a:latin typeface="Arial"/>
                  <a:ea typeface="Arial"/>
                  <a:cs typeface="Arial"/>
                  <a:sym typeface="Arial"/>
                </a:rPr>
                <a:t>Boston Globe</a:t>
              </a:r>
              <a:endParaRPr sz="800" b="0" i="0" u="none" strike="noStrike" cap="none">
                <a:solidFill>
                  <a:srgbClr val="FFF2CC"/>
                </a:solidFill>
                <a:latin typeface="Arial"/>
                <a:ea typeface="Arial"/>
                <a:cs typeface="Arial"/>
                <a:sym typeface="Arial"/>
              </a:endParaRPr>
            </a:p>
          </p:txBody>
        </p:sp>
      </p:grpSp>
    </p:spTree>
    <p:extLst>
      <p:ext uri="{BB962C8B-B14F-4D97-AF65-F5344CB8AC3E}">
        <p14:creationId xmlns:p14="http://schemas.microsoft.com/office/powerpoint/2010/main" val="1021660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400"/>
                                        <p:tgtEl>
                                          <p:spTgt spid="134"/>
                                        </p:tgtEl>
                                      </p:cBhvr>
                                    </p:animEffect>
                                  </p:childTnLst>
                                </p:cTn>
                              </p:par>
                              <p:par>
                                <p:cTn id="8" presetID="10" presetClass="entr" presetSubtype="0" fill="hold" nodeType="withEffect">
                                  <p:stCondLst>
                                    <p:cond delay="0"/>
                                  </p:stCondLst>
                                  <p:childTnLst>
                                    <p:set>
                                      <p:cBhvr>
                                        <p:cTn id="9" dur="1" fill="hold">
                                          <p:stCondLst>
                                            <p:cond delay="0"/>
                                          </p:stCondLst>
                                        </p:cTn>
                                        <p:tgtEl>
                                          <p:spTgt spid="137"/>
                                        </p:tgtEl>
                                        <p:attrNameLst>
                                          <p:attrName>style.visibility</p:attrName>
                                        </p:attrNameLst>
                                      </p:cBhvr>
                                      <p:to>
                                        <p:strVal val="visible"/>
                                      </p:to>
                                    </p:set>
                                    <p:animEffect transition="in" filter="fade">
                                      <p:cBhvr>
                                        <p:cTn id="10" dur="400"/>
                                        <p:tgtEl>
                                          <p:spTgt spid="137"/>
                                        </p:tgtEl>
                                      </p:cBhvr>
                                    </p:animEffect>
                                  </p:childTnLst>
                                </p:cTn>
                              </p:par>
                              <p:par>
                                <p:cTn id="11" presetID="10" presetClass="entr" presetSubtype="0" fill="hold" nodeType="withEffect">
                                  <p:stCondLst>
                                    <p:cond delay="0"/>
                                  </p:stCondLst>
                                  <p:childTnLst>
                                    <p:set>
                                      <p:cBhvr>
                                        <p:cTn id="12" dur="1" fill="hold">
                                          <p:stCondLst>
                                            <p:cond delay="0"/>
                                          </p:stCondLst>
                                        </p:cTn>
                                        <p:tgtEl>
                                          <p:spTgt spid="140"/>
                                        </p:tgtEl>
                                        <p:attrNameLst>
                                          <p:attrName>style.visibility</p:attrName>
                                        </p:attrNameLst>
                                      </p:cBhvr>
                                      <p:to>
                                        <p:strVal val="visible"/>
                                      </p:to>
                                    </p:set>
                                    <p:animEffect transition="in" filter="fade">
                                      <p:cBhvr>
                                        <p:cTn id="13" dur="4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grpSp>
        <p:nvGrpSpPr>
          <p:cNvPr id="147" name="Google Shape;147;p11"/>
          <p:cNvGrpSpPr/>
          <p:nvPr/>
        </p:nvGrpSpPr>
        <p:grpSpPr>
          <a:xfrm>
            <a:off x="1" y="0"/>
            <a:ext cx="12191999" cy="6858000"/>
            <a:chOff x="1" y="0"/>
            <a:chExt cx="12191999" cy="6858000"/>
          </a:xfrm>
        </p:grpSpPr>
        <p:pic>
          <p:nvPicPr>
            <p:cNvPr id="148" name="Google Shape;148;p11"/>
            <p:cNvPicPr preferRelativeResize="0"/>
            <p:nvPr/>
          </p:nvPicPr>
          <p:blipFill rotWithShape="1">
            <a:blip r:embed="rId3">
              <a:alphaModFix amt="29000"/>
            </a:blip>
            <a:srcRect t="11024"/>
            <a:stretch/>
          </p:blipFill>
          <p:spPr>
            <a:xfrm>
              <a:off x="1" y="0"/>
              <a:ext cx="12191999" cy="6858000"/>
            </a:xfrm>
            <a:prstGeom prst="rect">
              <a:avLst/>
            </a:prstGeom>
            <a:noFill/>
            <a:ln>
              <a:noFill/>
            </a:ln>
          </p:spPr>
        </p:pic>
        <p:sp>
          <p:nvSpPr>
            <p:cNvPr id="149" name="Google Shape;149;p11"/>
            <p:cNvSpPr/>
            <p:nvPr/>
          </p:nvSpPr>
          <p:spPr>
            <a:xfrm>
              <a:off x="734532" y="295800"/>
              <a:ext cx="10722935" cy="6266400"/>
            </a:xfrm>
            <a:prstGeom prst="rect">
              <a:avLst/>
            </a:prstGeom>
            <a:solidFill>
              <a:schemeClr val="lt1"/>
            </a:solidFill>
            <a:ln w="28575" cap="flat" cmpd="sng">
              <a:solidFill>
                <a:srgbClr val="676B5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50" name="Google Shape;150;p11"/>
          <p:cNvGrpSpPr/>
          <p:nvPr/>
        </p:nvGrpSpPr>
        <p:grpSpPr>
          <a:xfrm>
            <a:off x="1913793" y="1226546"/>
            <a:ext cx="2869379" cy="2864997"/>
            <a:chOff x="126400" y="1417650"/>
            <a:chExt cx="2932726" cy="2928247"/>
          </a:xfrm>
        </p:grpSpPr>
        <p:pic>
          <p:nvPicPr>
            <p:cNvPr id="151" name="Google Shape;151;p11"/>
            <p:cNvPicPr preferRelativeResize="0"/>
            <p:nvPr/>
          </p:nvPicPr>
          <p:blipFill rotWithShape="1">
            <a:blip r:embed="rId4">
              <a:alphaModFix/>
            </a:blip>
            <a:srcRect l="17901" t="10963" r="28756" b="10886"/>
            <a:stretch/>
          </p:blipFill>
          <p:spPr>
            <a:xfrm>
              <a:off x="126400" y="1417650"/>
              <a:ext cx="2932726" cy="2918124"/>
            </a:xfrm>
            <a:prstGeom prst="rect">
              <a:avLst/>
            </a:prstGeom>
            <a:noFill/>
            <a:ln>
              <a:noFill/>
            </a:ln>
          </p:spPr>
        </p:pic>
        <p:sp>
          <p:nvSpPr>
            <p:cNvPr id="152" name="Google Shape;152;p11"/>
            <p:cNvSpPr txBox="1"/>
            <p:nvPr/>
          </p:nvSpPr>
          <p:spPr>
            <a:xfrm>
              <a:off x="1446910" y="4012482"/>
              <a:ext cx="1579800" cy="333415"/>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None/>
              </a:pPr>
              <a:r>
                <a:rPr lang="en-US" sz="800" b="0" i="0" u="none" strike="noStrike" cap="none">
                  <a:solidFill>
                    <a:srgbClr val="B7B7B7"/>
                  </a:solidFill>
                  <a:latin typeface="Arial"/>
                  <a:ea typeface="Arial"/>
                  <a:cs typeface="Arial"/>
                  <a:sym typeface="Arial"/>
                </a:rPr>
                <a:t>Adirondack Daily Enterprise</a:t>
              </a:r>
              <a:endParaRPr sz="1400" b="0" i="0" u="none" strike="noStrike" cap="none">
                <a:solidFill>
                  <a:srgbClr val="B7B7B7"/>
                </a:solidFill>
                <a:latin typeface="Arial"/>
                <a:ea typeface="Arial"/>
                <a:cs typeface="Arial"/>
                <a:sym typeface="Arial"/>
              </a:endParaRPr>
            </a:p>
          </p:txBody>
        </p:sp>
      </p:grpSp>
      <p:sp>
        <p:nvSpPr>
          <p:cNvPr id="153" name="Google Shape;153;p11"/>
          <p:cNvSpPr txBox="1">
            <a:spLocks noGrp="1"/>
          </p:cNvSpPr>
          <p:nvPr>
            <p:ph type="title"/>
          </p:nvPr>
        </p:nvSpPr>
        <p:spPr>
          <a:xfrm>
            <a:off x="1981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FF0000"/>
              </a:buClr>
              <a:buSzPts val="4400"/>
              <a:buNone/>
            </a:pPr>
            <a:r>
              <a:rPr lang="en-US" i="1">
                <a:solidFill>
                  <a:srgbClr val="38761D"/>
                </a:solidFill>
              </a:rPr>
              <a:t>Management approaches</a:t>
            </a:r>
            <a:endParaRPr>
              <a:solidFill>
                <a:srgbClr val="38761D"/>
              </a:solidFill>
            </a:endParaRPr>
          </a:p>
        </p:txBody>
      </p:sp>
      <p:grpSp>
        <p:nvGrpSpPr>
          <p:cNvPr id="154" name="Google Shape;154;p11"/>
          <p:cNvGrpSpPr/>
          <p:nvPr/>
        </p:nvGrpSpPr>
        <p:grpSpPr>
          <a:xfrm>
            <a:off x="1913734" y="4081517"/>
            <a:ext cx="3015559" cy="2406961"/>
            <a:chOff x="568562" y="4333243"/>
            <a:chExt cx="2856184" cy="1942821"/>
          </a:xfrm>
        </p:grpSpPr>
        <p:pic>
          <p:nvPicPr>
            <p:cNvPr id="155" name="Google Shape;155;p11"/>
            <p:cNvPicPr preferRelativeResize="0"/>
            <p:nvPr/>
          </p:nvPicPr>
          <p:blipFill rotWithShape="1">
            <a:blip r:embed="rId5">
              <a:alphaModFix/>
            </a:blip>
            <a:srcRect l="6603" r="5343"/>
            <a:stretch/>
          </p:blipFill>
          <p:spPr>
            <a:xfrm>
              <a:off x="568562" y="4333243"/>
              <a:ext cx="2856184" cy="1919688"/>
            </a:xfrm>
            <a:prstGeom prst="rect">
              <a:avLst/>
            </a:prstGeom>
            <a:noFill/>
            <a:ln>
              <a:noFill/>
            </a:ln>
          </p:spPr>
        </p:pic>
        <p:sp>
          <p:nvSpPr>
            <p:cNvPr id="156" name="Google Shape;156;p11"/>
            <p:cNvSpPr txBox="1"/>
            <p:nvPr/>
          </p:nvSpPr>
          <p:spPr>
            <a:xfrm>
              <a:off x="1307630" y="6012755"/>
              <a:ext cx="684000" cy="26330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None/>
              </a:pPr>
              <a:r>
                <a:rPr lang="en-US" sz="800" b="0" i="0" u="none" strike="noStrike" cap="none">
                  <a:solidFill>
                    <a:srgbClr val="D9EAD3"/>
                  </a:solidFill>
                  <a:latin typeface="Arial"/>
                  <a:ea typeface="Arial"/>
                  <a:cs typeface="Arial"/>
                  <a:sym typeface="Arial"/>
                </a:rPr>
                <a:t>ChemJet</a:t>
              </a:r>
              <a:endParaRPr sz="1400" b="0" i="0" u="none" strike="noStrike" cap="none">
                <a:solidFill>
                  <a:srgbClr val="D9EAD3"/>
                </a:solidFill>
                <a:latin typeface="Arial"/>
                <a:ea typeface="Arial"/>
                <a:cs typeface="Arial"/>
                <a:sym typeface="Arial"/>
              </a:endParaRPr>
            </a:p>
          </p:txBody>
        </p:sp>
      </p:grpSp>
      <p:grpSp>
        <p:nvGrpSpPr>
          <p:cNvPr id="157" name="Google Shape;157;p11"/>
          <p:cNvGrpSpPr/>
          <p:nvPr/>
        </p:nvGrpSpPr>
        <p:grpSpPr>
          <a:xfrm>
            <a:off x="6778710" y="1226519"/>
            <a:ext cx="3429953" cy="3154020"/>
            <a:chOff x="5000034" y="1570038"/>
            <a:chExt cx="3991566" cy="4133709"/>
          </a:xfrm>
        </p:grpSpPr>
        <p:pic>
          <p:nvPicPr>
            <p:cNvPr id="158" name="Google Shape;158;p11"/>
            <p:cNvPicPr preferRelativeResize="0"/>
            <p:nvPr/>
          </p:nvPicPr>
          <p:blipFill rotWithShape="1">
            <a:blip r:embed="rId6">
              <a:alphaModFix/>
            </a:blip>
            <a:srcRect/>
            <a:stretch/>
          </p:blipFill>
          <p:spPr>
            <a:xfrm>
              <a:off x="5000059" y="1570038"/>
              <a:ext cx="3991541" cy="4133635"/>
            </a:xfrm>
            <a:prstGeom prst="rect">
              <a:avLst/>
            </a:prstGeom>
            <a:noFill/>
            <a:ln>
              <a:noFill/>
            </a:ln>
          </p:spPr>
        </p:pic>
        <p:sp>
          <p:nvSpPr>
            <p:cNvPr id="159" name="Google Shape;159;p11"/>
            <p:cNvSpPr txBox="1"/>
            <p:nvPr/>
          </p:nvSpPr>
          <p:spPr>
            <a:xfrm>
              <a:off x="5000034" y="5363247"/>
              <a:ext cx="2468400" cy="340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800" b="0" i="0" u="none" strike="noStrike" cap="none">
                  <a:solidFill>
                    <a:srgbClr val="FFFFFF"/>
                  </a:solidFill>
                  <a:latin typeface="Arial"/>
                  <a:ea typeface="Arial"/>
                  <a:cs typeface="Arial"/>
                  <a:sym typeface="Arial"/>
                </a:rPr>
                <a:t>Elizabeth Benton, UGA</a:t>
              </a:r>
              <a:endParaRPr sz="800" b="0" i="0" u="none" strike="noStrike" cap="none">
                <a:solidFill>
                  <a:srgbClr val="FFFFFF"/>
                </a:solidFill>
                <a:latin typeface="Arial"/>
                <a:ea typeface="Arial"/>
                <a:cs typeface="Arial"/>
                <a:sym typeface="Arial"/>
              </a:endParaRPr>
            </a:p>
          </p:txBody>
        </p:sp>
      </p:grpSp>
      <p:grpSp>
        <p:nvGrpSpPr>
          <p:cNvPr id="160" name="Google Shape;160;p11"/>
          <p:cNvGrpSpPr/>
          <p:nvPr/>
        </p:nvGrpSpPr>
        <p:grpSpPr>
          <a:xfrm>
            <a:off x="4783408" y="1226469"/>
            <a:ext cx="1436533" cy="2538558"/>
            <a:chOff x="6360111" y="2388092"/>
            <a:chExt cx="2138016" cy="3445850"/>
          </a:xfrm>
        </p:grpSpPr>
        <p:pic>
          <p:nvPicPr>
            <p:cNvPr id="161" name="Google Shape;161;p11"/>
            <p:cNvPicPr preferRelativeResize="0"/>
            <p:nvPr/>
          </p:nvPicPr>
          <p:blipFill rotWithShape="1">
            <a:blip r:embed="rId7">
              <a:alphaModFix/>
            </a:blip>
            <a:srcRect l="14686" r="32915" b="36660"/>
            <a:stretch/>
          </p:blipFill>
          <p:spPr>
            <a:xfrm>
              <a:off x="6360111" y="2388092"/>
              <a:ext cx="2138016" cy="3445850"/>
            </a:xfrm>
            <a:prstGeom prst="rect">
              <a:avLst/>
            </a:prstGeom>
            <a:noFill/>
            <a:ln>
              <a:noFill/>
            </a:ln>
          </p:spPr>
        </p:pic>
        <p:sp>
          <p:nvSpPr>
            <p:cNvPr id="162" name="Google Shape;162;p11"/>
            <p:cNvSpPr txBox="1"/>
            <p:nvPr/>
          </p:nvSpPr>
          <p:spPr>
            <a:xfrm>
              <a:off x="6360112" y="2388092"/>
              <a:ext cx="1759500" cy="417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US" sz="800" b="0" i="0" u="none" strike="noStrike" cap="none">
                  <a:solidFill>
                    <a:srgbClr val="C9DAF8"/>
                  </a:solidFill>
                  <a:latin typeface="Calibri"/>
                  <a:ea typeface="Calibri"/>
                  <a:cs typeface="Calibri"/>
                  <a:sym typeface="Calibri"/>
                </a:rPr>
                <a:t>Entomology Today</a:t>
              </a:r>
              <a:endParaRPr sz="800" b="0" i="0" u="none" strike="noStrike" cap="none">
                <a:solidFill>
                  <a:srgbClr val="C9DAF8"/>
                </a:solidFill>
                <a:latin typeface="Calibri"/>
                <a:ea typeface="Calibri"/>
                <a:cs typeface="Calibri"/>
                <a:sym typeface="Calibri"/>
              </a:endParaRPr>
            </a:p>
          </p:txBody>
        </p:sp>
      </p:grpSp>
      <p:grpSp>
        <p:nvGrpSpPr>
          <p:cNvPr id="163" name="Google Shape;163;p11"/>
          <p:cNvGrpSpPr/>
          <p:nvPr/>
        </p:nvGrpSpPr>
        <p:grpSpPr>
          <a:xfrm>
            <a:off x="4783171" y="3765323"/>
            <a:ext cx="1511922" cy="2705007"/>
            <a:chOff x="3059125" y="4012475"/>
            <a:chExt cx="1545300" cy="2764725"/>
          </a:xfrm>
        </p:grpSpPr>
        <p:pic>
          <p:nvPicPr>
            <p:cNvPr id="164" name="Google Shape;164;p11"/>
            <p:cNvPicPr preferRelativeResize="0"/>
            <p:nvPr/>
          </p:nvPicPr>
          <p:blipFill rotWithShape="1">
            <a:blip r:embed="rId8">
              <a:alphaModFix/>
            </a:blip>
            <a:srcRect l="52034" r="14766" b="9502"/>
            <a:stretch/>
          </p:blipFill>
          <p:spPr>
            <a:xfrm>
              <a:off x="3059125" y="4012475"/>
              <a:ext cx="1468176" cy="2757825"/>
            </a:xfrm>
            <a:prstGeom prst="rect">
              <a:avLst/>
            </a:prstGeom>
            <a:noFill/>
            <a:ln>
              <a:noFill/>
            </a:ln>
          </p:spPr>
        </p:pic>
        <p:sp>
          <p:nvSpPr>
            <p:cNvPr id="165" name="Google Shape;165;p11"/>
            <p:cNvSpPr txBox="1"/>
            <p:nvPr/>
          </p:nvSpPr>
          <p:spPr>
            <a:xfrm>
              <a:off x="3059125" y="6462500"/>
              <a:ext cx="1545300" cy="314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US" sz="800" b="0" i="0" u="none" strike="noStrike" cap="none">
                  <a:solidFill>
                    <a:srgbClr val="CFE2F3"/>
                  </a:solidFill>
                  <a:latin typeface="Calibri"/>
                  <a:ea typeface="Calibri"/>
                  <a:cs typeface="Calibri"/>
                  <a:sym typeface="Calibri"/>
                </a:rPr>
                <a:t>USDA</a:t>
              </a:r>
              <a:endParaRPr sz="800" b="0" i="0" u="none" strike="noStrike" cap="none">
                <a:solidFill>
                  <a:srgbClr val="CFE2F3"/>
                </a:solidFill>
                <a:latin typeface="Calibri"/>
                <a:ea typeface="Calibri"/>
                <a:cs typeface="Calibri"/>
                <a:sym typeface="Calibri"/>
              </a:endParaRPr>
            </a:p>
          </p:txBody>
        </p:sp>
      </p:grpSp>
      <p:pic>
        <p:nvPicPr>
          <p:cNvPr id="166" name="Google Shape;166;p11"/>
          <p:cNvPicPr preferRelativeResize="0"/>
          <p:nvPr/>
        </p:nvPicPr>
        <p:blipFill rotWithShape="1">
          <a:blip r:embed="rId9">
            <a:alphaModFix/>
          </a:blip>
          <a:srcRect l="1341" t="15411" b="6076"/>
          <a:stretch/>
        </p:blipFill>
        <p:spPr>
          <a:xfrm>
            <a:off x="6778593" y="4397125"/>
            <a:ext cx="3429976" cy="2068376"/>
          </a:xfrm>
          <a:prstGeom prst="rect">
            <a:avLst/>
          </a:prstGeom>
          <a:noFill/>
          <a:ln>
            <a:noFill/>
          </a:ln>
        </p:spPr>
      </p:pic>
      <p:grpSp>
        <p:nvGrpSpPr>
          <p:cNvPr id="167" name="Google Shape;167;p11"/>
          <p:cNvGrpSpPr/>
          <p:nvPr/>
        </p:nvGrpSpPr>
        <p:grpSpPr>
          <a:xfrm>
            <a:off x="7312245" y="4504528"/>
            <a:ext cx="1776827" cy="523190"/>
            <a:chOff x="5200025" y="4700750"/>
            <a:chExt cx="1611000" cy="534522"/>
          </a:xfrm>
        </p:grpSpPr>
        <p:sp>
          <p:nvSpPr>
            <p:cNvPr id="168" name="Google Shape;168;p11"/>
            <p:cNvSpPr/>
            <p:nvPr/>
          </p:nvSpPr>
          <p:spPr>
            <a:xfrm>
              <a:off x="5247125" y="4804375"/>
              <a:ext cx="1468200" cy="1791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 name="Google Shape;169;p11"/>
            <p:cNvSpPr txBox="1"/>
            <p:nvPr/>
          </p:nvSpPr>
          <p:spPr>
            <a:xfrm>
              <a:off x="5200025" y="4700750"/>
              <a:ext cx="1611000" cy="53452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US" sz="1100" b="0" i="1" u="none" strike="noStrike" cap="none">
                  <a:solidFill>
                    <a:srgbClr val="000000"/>
                  </a:solidFill>
                  <a:latin typeface="Calibri"/>
                  <a:ea typeface="Calibri"/>
                  <a:cs typeface="Calibri"/>
                  <a:sym typeface="Calibri"/>
                </a:rPr>
                <a:t>Tetrastichus planipennisi</a:t>
              </a:r>
              <a:endParaRPr sz="1100" b="0" i="1" u="none" strike="noStrike" cap="none">
                <a:solidFill>
                  <a:srgbClr val="000000"/>
                </a:solidFill>
                <a:latin typeface="Calibri"/>
                <a:ea typeface="Calibri"/>
                <a:cs typeface="Calibri"/>
                <a:sym typeface="Calibri"/>
              </a:endParaRPr>
            </a:p>
          </p:txBody>
        </p:sp>
      </p:grpSp>
      <p:sp>
        <p:nvSpPr>
          <p:cNvPr id="170" name="Google Shape;170;p11"/>
          <p:cNvSpPr txBox="1"/>
          <p:nvPr/>
        </p:nvSpPr>
        <p:spPr>
          <a:xfrm>
            <a:off x="6694369" y="6173311"/>
            <a:ext cx="1871700" cy="184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800" b="0" i="0" u="none" strike="noStrike" cap="none">
                <a:solidFill>
                  <a:srgbClr val="D9D9D9"/>
                </a:solidFill>
                <a:latin typeface="Calibri"/>
                <a:ea typeface="Calibri"/>
                <a:cs typeface="Calibri"/>
                <a:sym typeface="Calibri"/>
              </a:rPr>
              <a:t>David Cappaert / CC-BY-NC 3.0</a:t>
            </a:r>
            <a:endParaRPr sz="800" b="0" i="0" u="none" strike="noStrike" cap="none">
              <a:solidFill>
                <a:srgbClr val="D9D9D9"/>
              </a:solidFill>
              <a:latin typeface="Calibri"/>
              <a:ea typeface="Calibri"/>
              <a:cs typeface="Calibri"/>
              <a:sym typeface="Calibri"/>
            </a:endParaRPr>
          </a:p>
        </p:txBody>
      </p:sp>
    </p:spTree>
    <p:extLst>
      <p:ext uri="{BB962C8B-B14F-4D97-AF65-F5344CB8AC3E}">
        <p14:creationId xmlns:p14="http://schemas.microsoft.com/office/powerpoint/2010/main" val="3251028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grpSp>
        <p:nvGrpSpPr>
          <p:cNvPr id="175" name="Google Shape;175;p12"/>
          <p:cNvGrpSpPr/>
          <p:nvPr/>
        </p:nvGrpSpPr>
        <p:grpSpPr>
          <a:xfrm>
            <a:off x="1" y="0"/>
            <a:ext cx="12191999" cy="6858000"/>
            <a:chOff x="1" y="0"/>
            <a:chExt cx="12191999" cy="6858000"/>
          </a:xfrm>
        </p:grpSpPr>
        <p:pic>
          <p:nvPicPr>
            <p:cNvPr id="176" name="Google Shape;176;p12"/>
            <p:cNvPicPr preferRelativeResize="0"/>
            <p:nvPr/>
          </p:nvPicPr>
          <p:blipFill rotWithShape="1">
            <a:blip r:embed="rId3">
              <a:alphaModFix amt="29000"/>
            </a:blip>
            <a:srcRect t="11024"/>
            <a:stretch/>
          </p:blipFill>
          <p:spPr>
            <a:xfrm>
              <a:off x="1" y="0"/>
              <a:ext cx="12191999" cy="6858000"/>
            </a:xfrm>
            <a:prstGeom prst="rect">
              <a:avLst/>
            </a:prstGeom>
            <a:noFill/>
            <a:ln>
              <a:noFill/>
            </a:ln>
          </p:spPr>
        </p:pic>
        <p:sp>
          <p:nvSpPr>
            <p:cNvPr id="177" name="Google Shape;177;p12"/>
            <p:cNvSpPr/>
            <p:nvPr/>
          </p:nvSpPr>
          <p:spPr>
            <a:xfrm>
              <a:off x="734532" y="295800"/>
              <a:ext cx="10722935" cy="6266400"/>
            </a:xfrm>
            <a:prstGeom prst="rect">
              <a:avLst/>
            </a:prstGeom>
            <a:solidFill>
              <a:schemeClr val="lt1"/>
            </a:solidFill>
            <a:ln w="28575" cap="flat" cmpd="sng">
              <a:solidFill>
                <a:srgbClr val="676B5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78" name="Google Shape;178;p12"/>
          <p:cNvSpPr txBox="1">
            <a:spLocks noGrp="1"/>
          </p:cNvSpPr>
          <p:nvPr>
            <p:ph type="title"/>
          </p:nvPr>
        </p:nvSpPr>
        <p:spPr>
          <a:xfrm>
            <a:off x="940981" y="274638"/>
            <a:ext cx="10350796"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FF0000"/>
              </a:buClr>
              <a:buSzPts val="4459"/>
              <a:buNone/>
            </a:pPr>
            <a:r>
              <a:rPr lang="en-US" sz="3800" i="1">
                <a:solidFill>
                  <a:srgbClr val="38761D"/>
                </a:solidFill>
              </a:rPr>
              <a:t>Management challenges: Unintended consequences</a:t>
            </a:r>
            <a:endParaRPr sz="3800" i="1">
              <a:solidFill>
                <a:srgbClr val="38761D"/>
              </a:solidFill>
            </a:endParaRPr>
          </a:p>
        </p:txBody>
      </p:sp>
      <p:sp>
        <p:nvSpPr>
          <p:cNvPr id="179" name="Google Shape;179;p12"/>
          <p:cNvSpPr txBox="1">
            <a:spLocks noGrp="1"/>
          </p:cNvSpPr>
          <p:nvPr>
            <p:ph type="body" idx="1"/>
          </p:nvPr>
        </p:nvSpPr>
        <p:spPr>
          <a:xfrm>
            <a:off x="1647159" y="1434431"/>
            <a:ext cx="8897679" cy="4708800"/>
          </a:xfrm>
          <a:prstGeom prst="rect">
            <a:avLst/>
          </a:prstGeom>
          <a:noFill/>
          <a:ln>
            <a:noFill/>
          </a:ln>
        </p:spPr>
        <p:txBody>
          <a:bodyPr spcFirstLastPara="1" wrap="square" lIns="91425" tIns="45700" rIns="91425" bIns="45700" anchor="t" anchorCtr="0">
            <a:normAutofit/>
          </a:bodyPr>
          <a:lstStyle/>
          <a:p>
            <a:pPr marL="457200" lvl="0" indent="-342900" algn="l" rtl="0">
              <a:lnSpc>
                <a:spcPct val="100000"/>
              </a:lnSpc>
              <a:spcBef>
                <a:spcPts val="0"/>
              </a:spcBef>
              <a:spcAft>
                <a:spcPts val="0"/>
              </a:spcAft>
              <a:buSzPts val="1800"/>
              <a:buChar char="●"/>
            </a:pPr>
            <a:r>
              <a:rPr lang="en-US"/>
              <a:t>Imidacloprid runoff detected in streams near HWA treatment </a:t>
            </a:r>
            <a:r>
              <a:rPr lang="en-US" sz="2000">
                <a:solidFill>
                  <a:srgbClr val="38761D"/>
                </a:solidFill>
              </a:rPr>
              <a:t>(Benton et al. 2016)</a:t>
            </a:r>
            <a:br>
              <a:rPr lang="en-US" sz="2000">
                <a:solidFill>
                  <a:srgbClr val="38761D"/>
                </a:solidFill>
              </a:rPr>
            </a:br>
            <a:endParaRPr sz="2000">
              <a:solidFill>
                <a:srgbClr val="38761D"/>
              </a:solidFill>
            </a:endParaRPr>
          </a:p>
          <a:p>
            <a:pPr marL="457200" lvl="0" indent="-342900" algn="l" rtl="0">
              <a:lnSpc>
                <a:spcPct val="100000"/>
              </a:lnSpc>
              <a:spcBef>
                <a:spcPts val="0"/>
              </a:spcBef>
              <a:spcAft>
                <a:spcPts val="0"/>
              </a:spcAft>
              <a:buClr>
                <a:srgbClr val="38761D"/>
              </a:buClr>
              <a:buSzPts val="1800"/>
              <a:buChar char="●"/>
            </a:pPr>
            <a:r>
              <a:rPr lang="en-US" b="1">
                <a:solidFill>
                  <a:srgbClr val="38761D"/>
                </a:solidFill>
              </a:rPr>
              <a:t>Non-target impacts:</a:t>
            </a:r>
            <a:endParaRPr b="1">
              <a:solidFill>
                <a:srgbClr val="38761D"/>
              </a:solidFill>
            </a:endParaRPr>
          </a:p>
          <a:p>
            <a:pPr marL="457200" lvl="0" indent="0" algn="l" rtl="0">
              <a:lnSpc>
                <a:spcPct val="100000"/>
              </a:lnSpc>
              <a:spcBef>
                <a:spcPts val="0"/>
              </a:spcBef>
              <a:spcAft>
                <a:spcPts val="0"/>
              </a:spcAft>
              <a:buSzPts val="1800"/>
              <a:buNone/>
            </a:pPr>
            <a:r>
              <a:rPr lang="en-US" sz="2800"/>
              <a:t>- Death of ground-nesting bees </a:t>
            </a:r>
            <a:r>
              <a:rPr lang="en-US" sz="2000">
                <a:solidFill>
                  <a:srgbClr val="38761D"/>
                </a:solidFill>
              </a:rPr>
              <a:t>(Fortuin et al. 2021)</a:t>
            </a:r>
            <a:endParaRPr sz="2000">
              <a:solidFill>
                <a:srgbClr val="38761D"/>
              </a:solidFill>
            </a:endParaRPr>
          </a:p>
          <a:p>
            <a:pPr marL="457200" lvl="0" indent="0" algn="l" rtl="0">
              <a:lnSpc>
                <a:spcPct val="100000"/>
              </a:lnSpc>
              <a:spcBef>
                <a:spcPts val="0"/>
              </a:spcBef>
              <a:spcAft>
                <a:spcPts val="0"/>
              </a:spcAft>
              <a:buSzPts val="1800"/>
              <a:buNone/>
            </a:pPr>
            <a:r>
              <a:rPr lang="en-US" sz="2800"/>
              <a:t>- Bioaccumulation of neonics in many amphibians with sublethal effects</a:t>
            </a:r>
            <a:r>
              <a:rPr lang="en-US" sz="2800">
                <a:solidFill>
                  <a:srgbClr val="38761D"/>
                </a:solidFill>
              </a:rPr>
              <a:t> </a:t>
            </a:r>
            <a:r>
              <a:rPr lang="en-US" sz="2000">
                <a:solidFill>
                  <a:srgbClr val="38761D"/>
                </a:solidFill>
              </a:rPr>
              <a:t>(Crayton et al. 2020, Sweeney et al. 2021)</a:t>
            </a:r>
            <a:endParaRPr sz="2000">
              <a:solidFill>
                <a:srgbClr val="38761D"/>
              </a:solidFill>
            </a:endParaRPr>
          </a:p>
          <a:p>
            <a:pPr marL="457200" lvl="0" indent="0" algn="l" rtl="0">
              <a:lnSpc>
                <a:spcPct val="100000"/>
              </a:lnSpc>
              <a:spcBef>
                <a:spcPts val="0"/>
              </a:spcBef>
              <a:spcAft>
                <a:spcPts val="0"/>
              </a:spcAft>
              <a:buSzPts val="1800"/>
              <a:buNone/>
            </a:pPr>
            <a:r>
              <a:rPr lang="en-US" sz="2800"/>
              <a:t>- </a:t>
            </a:r>
            <a:r>
              <a:rPr lang="en-US" sz="2800" i="1"/>
              <a:t>L. dispar</a:t>
            </a:r>
            <a:r>
              <a:rPr lang="en-US" sz="2800"/>
              <a:t> spray kills any lepidopteran caterpillar</a:t>
            </a:r>
            <a:endParaRPr sz="2800"/>
          </a:p>
          <a:p>
            <a:pPr marL="914400" lvl="0" indent="0" algn="l" rtl="0">
              <a:lnSpc>
                <a:spcPct val="100000"/>
              </a:lnSpc>
              <a:spcBef>
                <a:spcPts val="0"/>
              </a:spcBef>
              <a:spcAft>
                <a:spcPts val="0"/>
              </a:spcAft>
              <a:buSzPts val="1800"/>
              <a:buNone/>
            </a:pPr>
            <a:endParaRPr sz="2000">
              <a:solidFill>
                <a:srgbClr val="38761D"/>
              </a:solidFill>
            </a:endParaRPr>
          </a:p>
          <a:p>
            <a:pPr marL="914400" lvl="0" indent="0" algn="l" rtl="0">
              <a:lnSpc>
                <a:spcPct val="100000"/>
              </a:lnSpc>
              <a:spcBef>
                <a:spcPts val="0"/>
              </a:spcBef>
              <a:spcAft>
                <a:spcPts val="0"/>
              </a:spcAft>
              <a:buSzPts val="1800"/>
              <a:buNone/>
            </a:pPr>
            <a:endParaRPr/>
          </a:p>
        </p:txBody>
      </p:sp>
      <p:pic>
        <p:nvPicPr>
          <p:cNvPr id="180" name="Google Shape;180;p12"/>
          <p:cNvPicPr preferRelativeResize="0"/>
          <p:nvPr/>
        </p:nvPicPr>
        <p:blipFill rotWithShape="1">
          <a:blip r:embed="rId4">
            <a:alphaModFix/>
          </a:blip>
          <a:srcRect l="3795" t="13004" r="10726" b="10408"/>
          <a:stretch/>
        </p:blipFill>
        <p:spPr>
          <a:xfrm>
            <a:off x="913277" y="4995825"/>
            <a:ext cx="2068584" cy="1396634"/>
          </a:xfrm>
          <a:prstGeom prst="rect">
            <a:avLst/>
          </a:prstGeom>
          <a:noFill/>
          <a:ln>
            <a:noFill/>
          </a:ln>
        </p:spPr>
      </p:pic>
      <p:pic>
        <p:nvPicPr>
          <p:cNvPr id="181" name="Google Shape;181;p12"/>
          <p:cNvPicPr preferRelativeResize="0"/>
          <p:nvPr/>
        </p:nvPicPr>
        <p:blipFill rotWithShape="1">
          <a:blip r:embed="rId5">
            <a:alphaModFix/>
          </a:blip>
          <a:srcRect l="8197" t="24509" r="16175" b="23217"/>
          <a:stretch/>
        </p:blipFill>
        <p:spPr>
          <a:xfrm flipH="1">
            <a:off x="8648507" y="5065050"/>
            <a:ext cx="2625556" cy="1373304"/>
          </a:xfrm>
          <a:prstGeom prst="rect">
            <a:avLst/>
          </a:prstGeom>
          <a:noFill/>
          <a:ln>
            <a:noFill/>
          </a:ln>
        </p:spPr>
      </p:pic>
      <p:pic>
        <p:nvPicPr>
          <p:cNvPr id="182" name="Google Shape;182;p12"/>
          <p:cNvPicPr preferRelativeResize="0"/>
          <p:nvPr/>
        </p:nvPicPr>
        <p:blipFill rotWithShape="1">
          <a:blip r:embed="rId6">
            <a:alphaModFix/>
          </a:blip>
          <a:srcRect l="1443" t="6690" r="1655" b="11415"/>
          <a:stretch/>
        </p:blipFill>
        <p:spPr>
          <a:xfrm>
            <a:off x="4200776" y="4995826"/>
            <a:ext cx="3213048" cy="1483755"/>
          </a:xfrm>
          <a:prstGeom prst="rect">
            <a:avLst/>
          </a:prstGeom>
          <a:noFill/>
          <a:ln>
            <a:noFill/>
          </a:ln>
        </p:spPr>
      </p:pic>
      <p:sp>
        <p:nvSpPr>
          <p:cNvPr id="183" name="Google Shape;183;p12"/>
          <p:cNvSpPr txBox="1"/>
          <p:nvPr/>
        </p:nvSpPr>
        <p:spPr>
          <a:xfrm>
            <a:off x="973431" y="6254402"/>
            <a:ext cx="1398601"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US" sz="800" b="0" i="0" u="none" strike="noStrike" cap="none">
                <a:solidFill>
                  <a:srgbClr val="D9D9D9"/>
                </a:solidFill>
                <a:latin typeface="Arial"/>
                <a:ea typeface="Arial"/>
                <a:cs typeface="Arial"/>
                <a:sym typeface="Arial"/>
              </a:rPr>
              <a:t>Thomas Shahan</a:t>
            </a:r>
            <a:endParaRPr sz="800" b="0" i="0" u="none" strike="noStrike" cap="none">
              <a:solidFill>
                <a:srgbClr val="D9D9D9"/>
              </a:solidFill>
              <a:latin typeface="Calibri"/>
              <a:ea typeface="Calibri"/>
              <a:cs typeface="Calibri"/>
              <a:sym typeface="Calibri"/>
            </a:endParaRPr>
          </a:p>
        </p:txBody>
      </p:sp>
      <p:sp>
        <p:nvSpPr>
          <p:cNvPr id="184" name="Google Shape;184;p12"/>
          <p:cNvSpPr txBox="1"/>
          <p:nvPr/>
        </p:nvSpPr>
        <p:spPr>
          <a:xfrm>
            <a:off x="4200764" y="6312972"/>
            <a:ext cx="14394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US" sz="800" b="0" i="0" u="none" strike="noStrike" cap="none">
                <a:solidFill>
                  <a:srgbClr val="D9D9D9"/>
                </a:solidFill>
                <a:latin typeface="Calibri"/>
                <a:ea typeface="Calibri"/>
                <a:cs typeface="Calibri"/>
                <a:sym typeface="Calibri"/>
              </a:rPr>
              <a:t>Hargle / CC-BY-SA 3.0</a:t>
            </a:r>
            <a:endParaRPr sz="800" b="0" i="0" u="none" strike="noStrike" cap="none">
              <a:solidFill>
                <a:srgbClr val="D9D9D9"/>
              </a:solidFill>
              <a:latin typeface="Calibri"/>
              <a:ea typeface="Calibri"/>
              <a:cs typeface="Calibri"/>
              <a:sym typeface="Calibri"/>
            </a:endParaRPr>
          </a:p>
        </p:txBody>
      </p:sp>
      <p:sp>
        <p:nvSpPr>
          <p:cNvPr id="185" name="Google Shape;185;p12"/>
          <p:cNvSpPr txBox="1"/>
          <p:nvPr/>
        </p:nvSpPr>
        <p:spPr>
          <a:xfrm>
            <a:off x="8648508" y="6171775"/>
            <a:ext cx="17922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US" sz="800" b="0" i="0" u="none" strike="noStrike" cap="none">
                <a:solidFill>
                  <a:srgbClr val="D9D9D9"/>
                </a:solidFill>
                <a:latin typeface="Calibri"/>
                <a:ea typeface="Calibri"/>
                <a:cs typeface="Calibri"/>
                <a:sym typeface="Calibri"/>
              </a:rPr>
              <a:t>Brian Gratwicke / CC-BY 2.0</a:t>
            </a:r>
            <a:endParaRPr sz="800" b="0" i="0" u="none" strike="noStrike" cap="none">
              <a:solidFill>
                <a:srgbClr val="D9D9D9"/>
              </a:solidFill>
              <a:latin typeface="Calibri"/>
              <a:ea typeface="Calibri"/>
              <a:cs typeface="Calibri"/>
              <a:sym typeface="Calibri"/>
            </a:endParaRPr>
          </a:p>
        </p:txBody>
      </p:sp>
    </p:spTree>
    <p:extLst>
      <p:ext uri="{BB962C8B-B14F-4D97-AF65-F5344CB8AC3E}">
        <p14:creationId xmlns:p14="http://schemas.microsoft.com/office/powerpoint/2010/main" val="12346988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grpSp>
        <p:nvGrpSpPr>
          <p:cNvPr id="190" name="Google Shape;190;p16"/>
          <p:cNvGrpSpPr/>
          <p:nvPr/>
        </p:nvGrpSpPr>
        <p:grpSpPr>
          <a:xfrm>
            <a:off x="1" y="0"/>
            <a:ext cx="12191999" cy="6858000"/>
            <a:chOff x="1" y="0"/>
            <a:chExt cx="12191999" cy="6858000"/>
          </a:xfrm>
        </p:grpSpPr>
        <p:pic>
          <p:nvPicPr>
            <p:cNvPr id="191" name="Google Shape;191;p16"/>
            <p:cNvPicPr preferRelativeResize="0"/>
            <p:nvPr/>
          </p:nvPicPr>
          <p:blipFill rotWithShape="1">
            <a:blip r:embed="rId3">
              <a:alphaModFix amt="29000"/>
            </a:blip>
            <a:srcRect t="11024"/>
            <a:stretch/>
          </p:blipFill>
          <p:spPr>
            <a:xfrm>
              <a:off x="1" y="0"/>
              <a:ext cx="12191999" cy="6858000"/>
            </a:xfrm>
            <a:prstGeom prst="rect">
              <a:avLst/>
            </a:prstGeom>
            <a:noFill/>
            <a:ln>
              <a:noFill/>
            </a:ln>
          </p:spPr>
        </p:pic>
        <p:sp>
          <p:nvSpPr>
            <p:cNvPr id="192" name="Google Shape;192;p16"/>
            <p:cNvSpPr/>
            <p:nvPr/>
          </p:nvSpPr>
          <p:spPr>
            <a:xfrm>
              <a:off x="734532" y="295800"/>
              <a:ext cx="10722935" cy="6266400"/>
            </a:xfrm>
            <a:prstGeom prst="rect">
              <a:avLst/>
            </a:prstGeom>
            <a:solidFill>
              <a:schemeClr val="lt1"/>
            </a:solidFill>
            <a:ln w="28575" cap="flat" cmpd="sng">
              <a:solidFill>
                <a:srgbClr val="676B5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93" name="Google Shape;193;p16"/>
          <p:cNvSpPr txBox="1">
            <a:spLocks noGrp="1"/>
          </p:cNvSpPr>
          <p:nvPr>
            <p:ph type="body" idx="1"/>
          </p:nvPr>
        </p:nvSpPr>
        <p:spPr>
          <a:xfrm>
            <a:off x="1589567" y="1600201"/>
            <a:ext cx="9191847" cy="452596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800"/>
              <a:buNone/>
            </a:pPr>
            <a:r>
              <a:rPr lang="en-US"/>
              <a:t>Caution with biocontrol</a:t>
            </a:r>
            <a:endParaRPr/>
          </a:p>
          <a:p>
            <a:pPr marL="0" lvl="0" indent="0" algn="l" rtl="0">
              <a:lnSpc>
                <a:spcPct val="100000"/>
              </a:lnSpc>
              <a:spcBef>
                <a:spcPts val="0"/>
              </a:spcBef>
              <a:spcAft>
                <a:spcPts val="0"/>
              </a:spcAft>
              <a:buSzPts val="1800"/>
              <a:buNone/>
            </a:pPr>
            <a:endParaRPr/>
          </a:p>
          <a:p>
            <a:pPr marL="457200" lvl="0" indent="-342900" algn="l" rtl="0">
              <a:lnSpc>
                <a:spcPct val="100000"/>
              </a:lnSpc>
              <a:spcBef>
                <a:spcPts val="0"/>
              </a:spcBef>
              <a:spcAft>
                <a:spcPts val="0"/>
              </a:spcAft>
              <a:buSzPts val="1800"/>
              <a:buChar char="•"/>
            </a:pPr>
            <a:r>
              <a:rPr lang="en-US" b="1"/>
              <a:t>HWA: </a:t>
            </a:r>
            <a:endParaRPr b="1"/>
          </a:p>
          <a:p>
            <a:pPr marL="914400" lvl="1" indent="-342900" algn="l" rtl="0">
              <a:lnSpc>
                <a:spcPct val="100000"/>
              </a:lnSpc>
              <a:spcBef>
                <a:spcPts val="0"/>
              </a:spcBef>
              <a:spcAft>
                <a:spcPts val="0"/>
              </a:spcAft>
              <a:buSzPts val="1800"/>
              <a:buChar char="–"/>
            </a:pPr>
            <a:r>
              <a:rPr lang="en-US"/>
              <a:t>Hybridization of </a:t>
            </a:r>
            <a:r>
              <a:rPr lang="en-US" i="1"/>
              <a:t>Laricobius nigrinus</a:t>
            </a:r>
            <a:r>
              <a:rPr lang="en-US"/>
              <a:t> with native </a:t>
            </a:r>
            <a:r>
              <a:rPr lang="en-US" i="1"/>
              <a:t>Laricobius rubidus </a:t>
            </a:r>
            <a:r>
              <a:rPr lang="en-US" sz="2000">
                <a:solidFill>
                  <a:srgbClr val="38761D"/>
                </a:solidFill>
              </a:rPr>
              <a:t>(Mayfield et al. 2015)</a:t>
            </a:r>
            <a:br>
              <a:rPr lang="en-US" sz="2000">
                <a:solidFill>
                  <a:srgbClr val="38761D"/>
                </a:solidFill>
              </a:rPr>
            </a:br>
            <a:endParaRPr sz="1800"/>
          </a:p>
          <a:p>
            <a:pPr marL="457200" lvl="0" indent="-342900" algn="l" rtl="0">
              <a:lnSpc>
                <a:spcPct val="100000"/>
              </a:lnSpc>
              <a:spcBef>
                <a:spcPts val="0"/>
              </a:spcBef>
              <a:spcAft>
                <a:spcPts val="0"/>
              </a:spcAft>
              <a:buSzPts val="1800"/>
              <a:buChar char="•"/>
            </a:pPr>
            <a:r>
              <a:rPr lang="en-US" b="1" i="1"/>
              <a:t>L. dispar</a:t>
            </a:r>
            <a:r>
              <a:rPr lang="en-US" b="1"/>
              <a:t>: </a:t>
            </a:r>
            <a:endParaRPr b="1"/>
          </a:p>
          <a:p>
            <a:pPr marL="914400" lvl="1" indent="-342900" algn="l" rtl="0">
              <a:lnSpc>
                <a:spcPct val="100000"/>
              </a:lnSpc>
              <a:spcBef>
                <a:spcPts val="0"/>
              </a:spcBef>
              <a:spcAft>
                <a:spcPts val="0"/>
              </a:spcAft>
              <a:buSzPts val="1800"/>
              <a:buChar char="–"/>
            </a:pPr>
            <a:r>
              <a:rPr lang="en-US"/>
              <a:t>Introduced parasitic fly also targets natives, including Luna moth and Cecropia silk moth</a:t>
            </a:r>
            <a:endParaRPr/>
          </a:p>
        </p:txBody>
      </p:sp>
      <p:grpSp>
        <p:nvGrpSpPr>
          <p:cNvPr id="194" name="Google Shape;194;p16"/>
          <p:cNvGrpSpPr/>
          <p:nvPr/>
        </p:nvGrpSpPr>
        <p:grpSpPr>
          <a:xfrm>
            <a:off x="7502463" y="1304401"/>
            <a:ext cx="3587556" cy="1818900"/>
            <a:chOff x="5842188" y="4678176"/>
            <a:chExt cx="3587556" cy="1818900"/>
          </a:xfrm>
        </p:grpSpPr>
        <p:pic>
          <p:nvPicPr>
            <p:cNvPr id="195" name="Google Shape;195;p16"/>
            <p:cNvPicPr preferRelativeResize="0"/>
            <p:nvPr/>
          </p:nvPicPr>
          <p:blipFill rotWithShape="1">
            <a:blip r:embed="rId4">
              <a:alphaModFix/>
            </a:blip>
            <a:srcRect t="6045" b="4525"/>
            <a:stretch/>
          </p:blipFill>
          <p:spPr>
            <a:xfrm>
              <a:off x="6457469" y="4678176"/>
              <a:ext cx="2926200" cy="1658425"/>
            </a:xfrm>
            <a:prstGeom prst="rect">
              <a:avLst/>
            </a:prstGeom>
            <a:noFill/>
            <a:ln>
              <a:noFill/>
            </a:ln>
          </p:spPr>
        </p:pic>
        <p:sp>
          <p:nvSpPr>
            <p:cNvPr id="196" name="Google Shape;196;p16"/>
            <p:cNvSpPr txBox="1"/>
            <p:nvPr/>
          </p:nvSpPr>
          <p:spPr>
            <a:xfrm rot="-1440612">
              <a:off x="5907489" y="5245784"/>
              <a:ext cx="951095" cy="52321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US" sz="2200" b="0" i="0" u="none" strike="noStrike" cap="none">
                  <a:solidFill>
                    <a:srgbClr val="FF9900"/>
                  </a:solidFill>
                  <a:latin typeface="Calibri"/>
                  <a:ea typeface="Calibri"/>
                  <a:cs typeface="Calibri"/>
                  <a:sym typeface="Calibri"/>
                </a:rPr>
                <a:t>oops!</a:t>
              </a:r>
              <a:endParaRPr sz="2200" b="0" i="0" u="none" strike="noStrike" cap="none">
                <a:solidFill>
                  <a:srgbClr val="FF9900"/>
                </a:solidFill>
                <a:latin typeface="Calibri"/>
                <a:ea typeface="Calibri"/>
                <a:cs typeface="Calibri"/>
                <a:sym typeface="Calibri"/>
              </a:endParaRPr>
            </a:p>
          </p:txBody>
        </p:sp>
        <p:sp>
          <p:nvSpPr>
            <p:cNvPr id="197" name="Google Shape;197;p16"/>
            <p:cNvSpPr txBox="1"/>
            <p:nvPr/>
          </p:nvSpPr>
          <p:spPr>
            <a:xfrm>
              <a:off x="8062044" y="6189276"/>
              <a:ext cx="13677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US" sz="800" b="0" i="0" u="none" strike="noStrike" cap="none">
                  <a:solidFill>
                    <a:srgbClr val="CCCCCC"/>
                  </a:solidFill>
                  <a:latin typeface="Calibri"/>
                  <a:ea typeface="Calibri"/>
                  <a:cs typeface="Calibri"/>
                  <a:sym typeface="Calibri"/>
                </a:rPr>
                <a:t>Joyce Gross, BugGuide.net</a:t>
              </a:r>
              <a:endParaRPr sz="800" b="0" i="0" u="none" strike="noStrike" cap="none">
                <a:solidFill>
                  <a:srgbClr val="CCCCCC"/>
                </a:solidFill>
                <a:latin typeface="Calibri"/>
                <a:ea typeface="Calibri"/>
                <a:cs typeface="Calibri"/>
                <a:sym typeface="Calibri"/>
              </a:endParaRPr>
            </a:p>
          </p:txBody>
        </p:sp>
      </p:grpSp>
      <p:sp>
        <p:nvSpPr>
          <p:cNvPr id="198" name="Google Shape;198;p16"/>
          <p:cNvSpPr txBox="1">
            <a:spLocks noGrp="1"/>
          </p:cNvSpPr>
          <p:nvPr>
            <p:ph type="title"/>
          </p:nvPr>
        </p:nvSpPr>
        <p:spPr>
          <a:xfrm>
            <a:off x="940981" y="274638"/>
            <a:ext cx="10350796"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FF0000"/>
              </a:buClr>
              <a:buSzPts val="4459"/>
              <a:buNone/>
            </a:pPr>
            <a:r>
              <a:rPr lang="en-US" sz="3800" i="1">
                <a:solidFill>
                  <a:srgbClr val="38761D"/>
                </a:solidFill>
              </a:rPr>
              <a:t>Management challenges: Unintended consequences</a:t>
            </a:r>
            <a:endParaRPr sz="3800" i="1">
              <a:solidFill>
                <a:srgbClr val="38761D"/>
              </a:solidFill>
            </a:endParaRPr>
          </a:p>
        </p:txBody>
      </p:sp>
    </p:spTree>
    <p:extLst>
      <p:ext uri="{BB962C8B-B14F-4D97-AF65-F5344CB8AC3E}">
        <p14:creationId xmlns:p14="http://schemas.microsoft.com/office/powerpoint/2010/main" val="17285980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grpSp>
        <p:nvGrpSpPr>
          <p:cNvPr id="203" name="Google Shape;203;p13"/>
          <p:cNvGrpSpPr/>
          <p:nvPr/>
        </p:nvGrpSpPr>
        <p:grpSpPr>
          <a:xfrm>
            <a:off x="1" y="0"/>
            <a:ext cx="12191999" cy="6858000"/>
            <a:chOff x="1" y="0"/>
            <a:chExt cx="12191999" cy="6858000"/>
          </a:xfrm>
        </p:grpSpPr>
        <p:pic>
          <p:nvPicPr>
            <p:cNvPr id="204" name="Google Shape;204;p13"/>
            <p:cNvPicPr preferRelativeResize="0"/>
            <p:nvPr/>
          </p:nvPicPr>
          <p:blipFill rotWithShape="1">
            <a:blip r:embed="rId3">
              <a:alphaModFix amt="29000"/>
            </a:blip>
            <a:srcRect t="11024"/>
            <a:stretch/>
          </p:blipFill>
          <p:spPr>
            <a:xfrm>
              <a:off x="1" y="0"/>
              <a:ext cx="12191999" cy="6858000"/>
            </a:xfrm>
            <a:prstGeom prst="rect">
              <a:avLst/>
            </a:prstGeom>
            <a:noFill/>
            <a:ln>
              <a:noFill/>
            </a:ln>
          </p:spPr>
        </p:pic>
        <p:sp>
          <p:nvSpPr>
            <p:cNvPr id="205" name="Google Shape;205;p13"/>
            <p:cNvSpPr/>
            <p:nvPr/>
          </p:nvSpPr>
          <p:spPr>
            <a:xfrm>
              <a:off x="734532" y="295800"/>
              <a:ext cx="10722935" cy="6266400"/>
            </a:xfrm>
            <a:prstGeom prst="rect">
              <a:avLst/>
            </a:prstGeom>
            <a:solidFill>
              <a:schemeClr val="lt1"/>
            </a:solidFill>
            <a:ln w="28575" cap="flat" cmpd="sng">
              <a:solidFill>
                <a:srgbClr val="676B5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06" name="Google Shape;206;p13"/>
          <p:cNvSpPr txBox="1">
            <a:spLocks noGrp="1"/>
          </p:cNvSpPr>
          <p:nvPr>
            <p:ph type="title"/>
          </p:nvPr>
        </p:nvSpPr>
        <p:spPr>
          <a:xfrm>
            <a:off x="1981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FF0000"/>
              </a:buClr>
              <a:buSzPts val="4400"/>
              <a:buNone/>
            </a:pPr>
            <a:r>
              <a:rPr lang="en-US" i="1">
                <a:solidFill>
                  <a:srgbClr val="38761D"/>
                </a:solidFill>
              </a:rPr>
              <a:t>Management solutions</a:t>
            </a:r>
            <a:endParaRPr>
              <a:solidFill>
                <a:srgbClr val="38761D"/>
              </a:solidFill>
            </a:endParaRPr>
          </a:p>
        </p:txBody>
      </p:sp>
      <p:sp>
        <p:nvSpPr>
          <p:cNvPr id="207" name="Google Shape;207;p13"/>
          <p:cNvSpPr/>
          <p:nvPr/>
        </p:nvSpPr>
        <p:spPr>
          <a:xfrm>
            <a:off x="1294514" y="1601297"/>
            <a:ext cx="7067993" cy="4321912"/>
          </a:xfrm>
          <a:prstGeom prst="rect">
            <a:avLst/>
          </a:prstGeom>
          <a:noFill/>
          <a:ln>
            <a:noFill/>
          </a:ln>
        </p:spPr>
        <p:txBody>
          <a:bodyPr spcFirstLastPara="1" wrap="square" lIns="91425" tIns="45700" rIns="91425" bIns="45700" anchor="t" anchorCtr="0">
            <a:spAutoFit/>
          </a:bodyPr>
          <a:lstStyle/>
          <a:p>
            <a:pPr marL="457200" marR="0" lvl="0" indent="-387350" algn="l" rtl="0">
              <a:lnSpc>
                <a:spcPct val="115000"/>
              </a:lnSpc>
              <a:spcBef>
                <a:spcPts val="0"/>
              </a:spcBef>
              <a:spcAft>
                <a:spcPts val="0"/>
              </a:spcAft>
              <a:buClr>
                <a:srgbClr val="000000"/>
              </a:buClr>
              <a:buSzPts val="2500"/>
              <a:buFont typeface="Arial"/>
              <a:buChar char="●"/>
            </a:pPr>
            <a:r>
              <a:rPr lang="en-US" sz="2500" b="0" i="0" u="none" strike="noStrike" cap="none">
                <a:solidFill>
                  <a:schemeClr val="dk1"/>
                </a:solidFill>
                <a:latin typeface="Calibri"/>
                <a:ea typeface="Calibri"/>
                <a:cs typeface="Calibri"/>
                <a:sym typeface="Calibri"/>
              </a:rPr>
              <a:t>Lower volume &amp; less frequent pesticide applications </a:t>
            </a:r>
            <a:r>
              <a:rPr lang="en-US" sz="1600" b="0" i="0" u="none" strike="noStrike" cap="none">
                <a:solidFill>
                  <a:srgbClr val="38761D"/>
                </a:solidFill>
                <a:latin typeface="Calibri"/>
                <a:ea typeface="Calibri"/>
                <a:cs typeface="Calibri"/>
                <a:sym typeface="Calibri"/>
              </a:rPr>
              <a:t>(Mayfield et al. 2015)</a:t>
            </a:r>
            <a:br>
              <a:rPr lang="en-US" sz="1600" b="0" i="0" u="none" strike="noStrike" cap="none">
                <a:solidFill>
                  <a:srgbClr val="38761D"/>
                </a:solidFill>
                <a:latin typeface="Calibri"/>
                <a:ea typeface="Calibri"/>
                <a:cs typeface="Calibri"/>
                <a:sym typeface="Calibri"/>
              </a:rPr>
            </a:br>
            <a:endParaRPr sz="1600" b="0" i="0" u="none" strike="noStrike" cap="none">
              <a:solidFill>
                <a:srgbClr val="38761D"/>
              </a:solidFill>
              <a:latin typeface="Calibri"/>
              <a:ea typeface="Calibri"/>
              <a:cs typeface="Calibri"/>
              <a:sym typeface="Calibri"/>
            </a:endParaRPr>
          </a:p>
          <a:p>
            <a:pPr marL="457200" marR="0" lvl="0" indent="-387350" algn="l" rtl="0">
              <a:lnSpc>
                <a:spcPct val="115000"/>
              </a:lnSpc>
              <a:spcBef>
                <a:spcPts val="0"/>
              </a:spcBef>
              <a:spcAft>
                <a:spcPts val="0"/>
              </a:spcAft>
              <a:buClr>
                <a:srgbClr val="000000"/>
              </a:buClr>
              <a:buSzPts val="2500"/>
              <a:buFont typeface="Arial"/>
              <a:buChar char="●"/>
            </a:pPr>
            <a:r>
              <a:rPr lang="en-US" sz="2500" b="0" i="0" u="none" strike="noStrike" cap="none">
                <a:solidFill>
                  <a:schemeClr val="dk1"/>
                </a:solidFill>
                <a:latin typeface="Calibri"/>
                <a:ea typeface="Calibri"/>
                <a:cs typeface="Calibri"/>
                <a:sym typeface="Calibri"/>
              </a:rPr>
              <a:t>Research lowest viable treatments </a:t>
            </a:r>
            <a:br>
              <a:rPr lang="en-US" sz="2500" b="0" i="0" u="none" strike="noStrike" cap="none">
                <a:solidFill>
                  <a:schemeClr val="dk1"/>
                </a:solidFill>
                <a:latin typeface="Calibri"/>
                <a:ea typeface="Calibri"/>
                <a:cs typeface="Calibri"/>
                <a:sym typeface="Calibri"/>
              </a:rPr>
            </a:br>
            <a:r>
              <a:rPr lang="en-US" sz="1600" b="0" i="0" u="none" strike="noStrike" cap="none">
                <a:solidFill>
                  <a:srgbClr val="38761D"/>
                </a:solidFill>
                <a:latin typeface="Calibri"/>
                <a:ea typeface="Calibri"/>
                <a:cs typeface="Calibri"/>
                <a:sym typeface="Calibri"/>
              </a:rPr>
              <a:t>(Cowles 2008, Eisenback 2014, Benton and Cowles 2017)</a:t>
            </a:r>
            <a:endParaRPr sz="1600" b="0" i="0" u="none" strike="noStrike" cap="none">
              <a:solidFill>
                <a:srgbClr val="38761D"/>
              </a:solidFill>
              <a:latin typeface="Calibri"/>
              <a:ea typeface="Calibri"/>
              <a:cs typeface="Calibri"/>
              <a:sym typeface="Calibri"/>
            </a:endParaRPr>
          </a:p>
          <a:p>
            <a:pPr marL="914400" marR="0" lvl="0" indent="0" algn="l" rtl="0">
              <a:lnSpc>
                <a:spcPct val="115000"/>
              </a:lnSpc>
              <a:spcBef>
                <a:spcPts val="0"/>
              </a:spcBef>
              <a:spcAft>
                <a:spcPts val="0"/>
              </a:spcAft>
              <a:buNone/>
            </a:pPr>
            <a:endParaRPr sz="1600" b="0" i="0" u="none" strike="noStrike" cap="none">
              <a:solidFill>
                <a:schemeClr val="dk1"/>
              </a:solidFill>
              <a:latin typeface="Calibri"/>
              <a:ea typeface="Calibri"/>
              <a:cs typeface="Calibri"/>
              <a:sym typeface="Calibri"/>
            </a:endParaRPr>
          </a:p>
          <a:p>
            <a:pPr marL="457200" marR="0" lvl="0" indent="-387350" algn="l" rtl="0">
              <a:lnSpc>
                <a:spcPct val="115000"/>
              </a:lnSpc>
              <a:spcBef>
                <a:spcPts val="0"/>
              </a:spcBef>
              <a:spcAft>
                <a:spcPts val="0"/>
              </a:spcAft>
              <a:buClr>
                <a:srgbClr val="000000"/>
              </a:buClr>
              <a:buSzPts val="2500"/>
              <a:buFont typeface="Arial"/>
              <a:buChar char="●"/>
            </a:pPr>
            <a:r>
              <a:rPr lang="en-US" sz="2500" b="0" i="0" u="none" strike="noStrike" cap="none">
                <a:solidFill>
                  <a:schemeClr val="dk1"/>
                </a:solidFill>
                <a:latin typeface="Calibri"/>
                <a:ea typeface="Calibri"/>
                <a:cs typeface="Calibri"/>
                <a:sym typeface="Calibri"/>
              </a:rPr>
              <a:t>Expand biocontrol efforts + monitoring </a:t>
            </a:r>
            <a:br>
              <a:rPr lang="en-US" sz="2500" b="0" i="0" u="none" strike="noStrike" cap="none">
                <a:solidFill>
                  <a:schemeClr val="dk1"/>
                </a:solidFill>
                <a:latin typeface="Calibri"/>
                <a:ea typeface="Calibri"/>
                <a:cs typeface="Calibri"/>
                <a:sym typeface="Calibri"/>
              </a:rPr>
            </a:br>
            <a:r>
              <a:rPr lang="en-US" sz="1600" b="0" i="0" u="none" strike="noStrike" cap="none">
                <a:solidFill>
                  <a:srgbClr val="38761D"/>
                </a:solidFill>
                <a:latin typeface="Calibri"/>
                <a:ea typeface="Calibri"/>
                <a:cs typeface="Calibri"/>
                <a:sym typeface="Calibri"/>
              </a:rPr>
              <a:t>(Havill et al. 2010, Jones et al. 2014, Mayfield et al. 2015, Vose et al. 2013)</a:t>
            </a:r>
            <a:endParaRPr sz="2500" b="0" i="0" u="none" strike="noStrike" cap="none">
              <a:solidFill>
                <a:schemeClr val="dk1"/>
              </a:solidFill>
              <a:latin typeface="Calibri"/>
              <a:ea typeface="Calibri"/>
              <a:cs typeface="Calibri"/>
              <a:sym typeface="Calibri"/>
            </a:endParaRPr>
          </a:p>
          <a:p>
            <a:pPr marL="457200" marR="0" lvl="0" indent="0" algn="l" rtl="0">
              <a:lnSpc>
                <a:spcPct val="115000"/>
              </a:lnSpc>
              <a:spcBef>
                <a:spcPts val="0"/>
              </a:spcBef>
              <a:spcAft>
                <a:spcPts val="0"/>
              </a:spcAft>
              <a:buNone/>
            </a:pPr>
            <a:endParaRPr sz="2500" b="0" i="0" u="none" strike="noStrike" cap="none">
              <a:solidFill>
                <a:schemeClr val="dk1"/>
              </a:solidFill>
              <a:latin typeface="Calibri"/>
              <a:ea typeface="Calibri"/>
              <a:cs typeface="Calibri"/>
              <a:sym typeface="Calibri"/>
            </a:endParaRPr>
          </a:p>
          <a:p>
            <a:pPr marL="457200" marR="0" lvl="0" indent="-387350" algn="l" rtl="0">
              <a:lnSpc>
                <a:spcPct val="115000"/>
              </a:lnSpc>
              <a:spcBef>
                <a:spcPts val="0"/>
              </a:spcBef>
              <a:spcAft>
                <a:spcPts val="0"/>
              </a:spcAft>
              <a:buClr>
                <a:srgbClr val="000000"/>
              </a:buClr>
              <a:buSzPts val="2500"/>
              <a:buFont typeface="Arial"/>
              <a:buChar char="●"/>
            </a:pPr>
            <a:r>
              <a:rPr lang="en-US" sz="2500" b="0" i="0" u="none" strike="noStrike" cap="none">
                <a:solidFill>
                  <a:schemeClr val="dk1"/>
                </a:solidFill>
                <a:latin typeface="Calibri"/>
                <a:ea typeface="Calibri"/>
                <a:cs typeface="Calibri"/>
                <a:sym typeface="Calibri"/>
              </a:rPr>
              <a:t>Restore ecosystem function by </a:t>
            </a:r>
            <a:br>
              <a:rPr lang="en-US" sz="2500" b="0" i="0" u="none" strike="noStrike" cap="none">
                <a:solidFill>
                  <a:schemeClr val="dk1"/>
                </a:solidFill>
                <a:latin typeface="Calibri"/>
                <a:ea typeface="Calibri"/>
                <a:cs typeface="Calibri"/>
                <a:sym typeface="Calibri"/>
              </a:rPr>
            </a:br>
            <a:r>
              <a:rPr lang="en-US" sz="2500" b="0" i="0" u="none" strike="noStrike" cap="none">
                <a:solidFill>
                  <a:schemeClr val="dk1"/>
                </a:solidFill>
                <a:latin typeface="Calibri"/>
                <a:ea typeface="Calibri"/>
                <a:cs typeface="Calibri"/>
                <a:sym typeface="Calibri"/>
              </a:rPr>
              <a:t>using other species</a:t>
            </a:r>
            <a:r>
              <a:rPr lang="en-US" sz="1600" b="0" i="0" u="none" strike="noStrike" cap="none">
                <a:solidFill>
                  <a:srgbClr val="38761D"/>
                </a:solidFill>
                <a:latin typeface="Calibri"/>
                <a:ea typeface="Calibri"/>
                <a:cs typeface="Calibri"/>
                <a:sym typeface="Calibri"/>
              </a:rPr>
              <a:t> (Vose et al. 2013)</a:t>
            </a:r>
            <a:endParaRPr sz="1600" b="0" i="1" u="none" strike="noStrike" cap="none">
              <a:solidFill>
                <a:srgbClr val="38761D"/>
              </a:solidFill>
              <a:latin typeface="Calibri"/>
              <a:ea typeface="Calibri"/>
              <a:cs typeface="Calibri"/>
              <a:sym typeface="Calibri"/>
            </a:endParaRPr>
          </a:p>
        </p:txBody>
      </p:sp>
      <p:pic>
        <p:nvPicPr>
          <p:cNvPr id="208" name="Google Shape;208;p13"/>
          <p:cNvPicPr preferRelativeResize="0"/>
          <p:nvPr/>
        </p:nvPicPr>
        <p:blipFill rotWithShape="1">
          <a:blip r:embed="rId4">
            <a:alphaModFix/>
          </a:blip>
          <a:srcRect/>
          <a:stretch/>
        </p:blipFill>
        <p:spPr>
          <a:xfrm>
            <a:off x="8213651" y="1414701"/>
            <a:ext cx="2879655" cy="2205975"/>
          </a:xfrm>
          <a:prstGeom prst="rect">
            <a:avLst/>
          </a:prstGeom>
          <a:noFill/>
          <a:ln>
            <a:noFill/>
          </a:ln>
        </p:spPr>
      </p:pic>
      <p:sp>
        <p:nvSpPr>
          <p:cNvPr id="209" name="Google Shape;209;p13"/>
          <p:cNvSpPr txBox="1"/>
          <p:nvPr/>
        </p:nvSpPr>
        <p:spPr>
          <a:xfrm>
            <a:off x="8821331" y="1178942"/>
            <a:ext cx="2124000" cy="369300"/>
          </a:xfrm>
          <a:prstGeom prst="rect">
            <a:avLst/>
          </a:prstGeom>
          <a:noFill/>
          <a:ln>
            <a:noFill/>
          </a:ln>
        </p:spPr>
        <p:txBody>
          <a:bodyPr spcFirstLastPara="1" wrap="square" lIns="91425" tIns="91425" rIns="91425" bIns="91425" anchor="b" anchorCtr="0">
            <a:noAutofit/>
          </a:bodyPr>
          <a:lstStyle/>
          <a:p>
            <a:pPr marL="0" marR="0" lvl="0" indent="0" algn="ctr" rtl="0">
              <a:lnSpc>
                <a:spcPct val="100000"/>
              </a:lnSpc>
              <a:spcBef>
                <a:spcPts val="0"/>
              </a:spcBef>
              <a:spcAft>
                <a:spcPts val="0"/>
              </a:spcAft>
              <a:buNone/>
            </a:pPr>
            <a:r>
              <a:rPr lang="en-US" sz="1200" b="0" i="0" u="none" strike="noStrike" cap="none">
                <a:solidFill>
                  <a:srgbClr val="000000"/>
                </a:solidFill>
                <a:latin typeface="Calibri"/>
                <a:ea typeface="Calibri"/>
                <a:cs typeface="Calibri"/>
                <a:sym typeface="Calibri"/>
              </a:rPr>
              <a:t>Benton and Cowles 2017</a:t>
            </a:r>
            <a:endParaRPr sz="1200" b="0" i="0" u="none" strike="noStrike" cap="none">
              <a:solidFill>
                <a:srgbClr val="000000"/>
              </a:solidFill>
              <a:latin typeface="Calibri"/>
              <a:ea typeface="Calibri"/>
              <a:cs typeface="Calibri"/>
              <a:sym typeface="Calibri"/>
            </a:endParaRPr>
          </a:p>
        </p:txBody>
      </p:sp>
      <p:pic>
        <p:nvPicPr>
          <p:cNvPr id="210" name="Google Shape;210;p13"/>
          <p:cNvPicPr preferRelativeResize="0"/>
          <p:nvPr/>
        </p:nvPicPr>
        <p:blipFill rotWithShape="1">
          <a:blip r:embed="rId5">
            <a:alphaModFix/>
          </a:blip>
          <a:srcRect/>
          <a:stretch/>
        </p:blipFill>
        <p:spPr>
          <a:xfrm>
            <a:off x="8410354" y="3689684"/>
            <a:ext cx="2826158" cy="2802386"/>
          </a:xfrm>
          <a:prstGeom prst="rect">
            <a:avLst/>
          </a:prstGeom>
          <a:noFill/>
          <a:ln>
            <a:noFill/>
          </a:ln>
        </p:spPr>
      </p:pic>
    </p:spTree>
    <p:extLst>
      <p:ext uri="{BB962C8B-B14F-4D97-AF65-F5344CB8AC3E}">
        <p14:creationId xmlns:p14="http://schemas.microsoft.com/office/powerpoint/2010/main" val="27810003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grpSp>
        <p:nvGrpSpPr>
          <p:cNvPr id="215" name="Google Shape;215;p14"/>
          <p:cNvGrpSpPr/>
          <p:nvPr/>
        </p:nvGrpSpPr>
        <p:grpSpPr>
          <a:xfrm>
            <a:off x="1" y="0"/>
            <a:ext cx="12191999" cy="6858000"/>
            <a:chOff x="1" y="0"/>
            <a:chExt cx="12191999" cy="6858000"/>
          </a:xfrm>
        </p:grpSpPr>
        <p:pic>
          <p:nvPicPr>
            <p:cNvPr id="216" name="Google Shape;216;p14"/>
            <p:cNvPicPr preferRelativeResize="0"/>
            <p:nvPr/>
          </p:nvPicPr>
          <p:blipFill rotWithShape="1">
            <a:blip r:embed="rId3">
              <a:alphaModFix amt="29000"/>
            </a:blip>
            <a:srcRect t="11024"/>
            <a:stretch/>
          </p:blipFill>
          <p:spPr>
            <a:xfrm>
              <a:off x="1" y="0"/>
              <a:ext cx="12191999" cy="6858000"/>
            </a:xfrm>
            <a:prstGeom prst="rect">
              <a:avLst/>
            </a:prstGeom>
            <a:noFill/>
            <a:ln>
              <a:noFill/>
            </a:ln>
          </p:spPr>
        </p:pic>
        <p:sp>
          <p:nvSpPr>
            <p:cNvPr id="217" name="Google Shape;217;p14"/>
            <p:cNvSpPr/>
            <p:nvPr/>
          </p:nvSpPr>
          <p:spPr>
            <a:xfrm>
              <a:off x="734532" y="295800"/>
              <a:ext cx="10722935" cy="6266400"/>
            </a:xfrm>
            <a:prstGeom prst="rect">
              <a:avLst/>
            </a:prstGeom>
            <a:solidFill>
              <a:schemeClr val="lt1"/>
            </a:solidFill>
            <a:ln w="28575" cap="flat" cmpd="sng">
              <a:solidFill>
                <a:srgbClr val="676B5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18" name="Google Shape;218;p14"/>
          <p:cNvSpPr txBox="1">
            <a:spLocks noGrp="1"/>
          </p:cNvSpPr>
          <p:nvPr>
            <p:ph type="title"/>
          </p:nvPr>
        </p:nvSpPr>
        <p:spPr>
          <a:xfrm>
            <a:off x="1981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FF0000"/>
              </a:buClr>
              <a:buSzPts val="4400"/>
              <a:buNone/>
            </a:pPr>
            <a:r>
              <a:rPr lang="en-US" i="1">
                <a:solidFill>
                  <a:srgbClr val="38761D"/>
                </a:solidFill>
              </a:rPr>
              <a:t>Management solutions</a:t>
            </a:r>
            <a:endParaRPr>
              <a:solidFill>
                <a:srgbClr val="38761D"/>
              </a:solidFill>
            </a:endParaRPr>
          </a:p>
        </p:txBody>
      </p:sp>
      <p:sp>
        <p:nvSpPr>
          <p:cNvPr id="219" name="Google Shape;219;p14"/>
          <p:cNvSpPr txBox="1">
            <a:spLocks noGrp="1"/>
          </p:cNvSpPr>
          <p:nvPr>
            <p:ph type="body" idx="1"/>
          </p:nvPr>
        </p:nvSpPr>
        <p:spPr>
          <a:xfrm>
            <a:off x="1286541" y="1668962"/>
            <a:ext cx="5880006" cy="4526100"/>
          </a:xfrm>
          <a:prstGeom prst="rect">
            <a:avLst/>
          </a:prstGeom>
          <a:noFill/>
          <a:ln>
            <a:noFill/>
          </a:ln>
        </p:spPr>
        <p:txBody>
          <a:bodyPr spcFirstLastPara="1" wrap="square" lIns="91425" tIns="45700" rIns="91425" bIns="45700" anchor="t" anchorCtr="0">
            <a:normAutofit/>
          </a:bodyPr>
          <a:lstStyle/>
          <a:p>
            <a:pPr marL="457200" lvl="0" indent="-381000" algn="l" rtl="0">
              <a:lnSpc>
                <a:spcPct val="115000"/>
              </a:lnSpc>
              <a:spcBef>
                <a:spcPts val="0"/>
              </a:spcBef>
              <a:spcAft>
                <a:spcPts val="0"/>
              </a:spcAft>
              <a:buSzPts val="2400"/>
              <a:buChar char="●"/>
            </a:pPr>
            <a:r>
              <a:rPr lang="en-US" sz="2400" b="1"/>
              <a:t>Integrated management: </a:t>
            </a:r>
            <a:br>
              <a:rPr lang="en-US" sz="2400" b="1"/>
            </a:br>
            <a:r>
              <a:rPr lang="en-US" sz="2400"/>
              <a:t>Less-frequent pesticide application + biocontrol → </a:t>
            </a:r>
            <a:r>
              <a:rPr lang="en-US" sz="2400" b="1"/>
              <a:t>reduce non-target effects</a:t>
            </a:r>
            <a:r>
              <a:rPr lang="en-US" sz="2400"/>
              <a:t> + maximize tree growth</a:t>
            </a:r>
            <a:endParaRPr sz="2400"/>
          </a:p>
          <a:p>
            <a:pPr marL="457200" lvl="0" indent="0" algn="l" rtl="0">
              <a:lnSpc>
                <a:spcPct val="115000"/>
              </a:lnSpc>
              <a:spcBef>
                <a:spcPts val="0"/>
              </a:spcBef>
              <a:spcAft>
                <a:spcPts val="0"/>
              </a:spcAft>
              <a:buSzPts val="1800"/>
              <a:buNone/>
            </a:pPr>
            <a:endParaRPr sz="2400"/>
          </a:p>
          <a:p>
            <a:pPr marL="457200" lvl="0" indent="-381000" algn="l" rtl="0">
              <a:lnSpc>
                <a:spcPct val="115000"/>
              </a:lnSpc>
              <a:spcBef>
                <a:spcPts val="0"/>
              </a:spcBef>
              <a:spcAft>
                <a:spcPts val="0"/>
              </a:spcAft>
              <a:buSzPts val="2400"/>
              <a:buChar char="●"/>
            </a:pPr>
            <a:r>
              <a:rPr lang="en-US" sz="2400" b="1"/>
              <a:t>Restoration</a:t>
            </a:r>
            <a:r>
              <a:rPr lang="en-US" sz="2400"/>
              <a:t> where die-off has already occurred </a:t>
            </a:r>
            <a:endParaRPr sz="2400"/>
          </a:p>
          <a:p>
            <a:pPr marL="914400" lvl="1" indent="-381000" algn="l" rtl="0">
              <a:lnSpc>
                <a:spcPct val="115000"/>
              </a:lnSpc>
              <a:spcBef>
                <a:spcPts val="0"/>
              </a:spcBef>
              <a:spcAft>
                <a:spcPts val="0"/>
              </a:spcAft>
              <a:buSzPts val="2400"/>
              <a:buChar char="○"/>
            </a:pPr>
            <a:r>
              <a:rPr lang="en-US" sz="2400"/>
              <a:t>Alternative species</a:t>
            </a:r>
            <a:endParaRPr sz="2400"/>
          </a:p>
          <a:p>
            <a:pPr marL="914400" lvl="1" indent="-381000" algn="l" rtl="0">
              <a:lnSpc>
                <a:spcPct val="115000"/>
              </a:lnSpc>
              <a:spcBef>
                <a:spcPts val="0"/>
              </a:spcBef>
              <a:spcAft>
                <a:spcPts val="0"/>
              </a:spcAft>
              <a:buSzPts val="2400"/>
              <a:buChar char="○"/>
            </a:pPr>
            <a:r>
              <a:rPr lang="en-US" sz="2400"/>
              <a:t>Genetically resistant trees</a:t>
            </a:r>
            <a:endParaRPr sz="2400">
              <a:solidFill>
                <a:srgbClr val="FF0000"/>
              </a:solidFill>
            </a:endParaRPr>
          </a:p>
          <a:p>
            <a:pPr marL="457200" lvl="0" indent="0" algn="l" rtl="0">
              <a:lnSpc>
                <a:spcPct val="100000"/>
              </a:lnSpc>
              <a:spcBef>
                <a:spcPts val="0"/>
              </a:spcBef>
              <a:spcAft>
                <a:spcPts val="0"/>
              </a:spcAft>
              <a:buSzPts val="1800"/>
              <a:buNone/>
            </a:pPr>
            <a:endParaRPr i="1">
              <a:solidFill>
                <a:srgbClr val="FF0000"/>
              </a:solidFill>
            </a:endParaRPr>
          </a:p>
        </p:txBody>
      </p:sp>
      <p:pic>
        <p:nvPicPr>
          <p:cNvPr id="220" name="Google Shape;220;p14"/>
          <p:cNvPicPr preferRelativeResize="0"/>
          <p:nvPr/>
        </p:nvPicPr>
        <p:blipFill rotWithShape="1">
          <a:blip r:embed="rId4">
            <a:alphaModFix/>
          </a:blip>
          <a:srcRect/>
          <a:stretch/>
        </p:blipFill>
        <p:spPr>
          <a:xfrm>
            <a:off x="7406665" y="1438800"/>
            <a:ext cx="3739826" cy="4986424"/>
          </a:xfrm>
          <a:prstGeom prst="rect">
            <a:avLst/>
          </a:prstGeom>
          <a:noFill/>
          <a:ln>
            <a:noFill/>
          </a:ln>
        </p:spPr>
      </p:pic>
    </p:spTree>
    <p:extLst>
      <p:ext uri="{BB962C8B-B14F-4D97-AF65-F5344CB8AC3E}">
        <p14:creationId xmlns:p14="http://schemas.microsoft.com/office/powerpoint/2010/main" val="3727961247"/>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{DC2880EB-F7D2-3B46-BA9A-8C2483D3601A}tf16401378</Template>
  <TotalTime>308</TotalTime>
  <Words>1017</Words>
  <Application>Microsoft Office PowerPoint</Application>
  <PresentationFormat>Widescreen</PresentationFormat>
  <Paragraphs>121</Paragraphs>
  <Slides>10</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Roboto</vt:lpstr>
      <vt:lpstr>Office Theme</vt:lpstr>
      <vt:lpstr>Integrated Pest Management for Eastern Hardwood Forests at Swallow Falls State Park</vt:lpstr>
      <vt:lpstr>PowerPoint Presentation</vt:lpstr>
      <vt:lpstr>PowerPoint Presentation</vt:lpstr>
      <vt:lpstr>Major invasive species &amp; impacted relevant species of concern</vt:lpstr>
      <vt:lpstr>Management approaches</vt:lpstr>
      <vt:lpstr>Management challenges: Unintended consequences</vt:lpstr>
      <vt:lpstr>Management challenges: Unintended consequences</vt:lpstr>
      <vt:lpstr>Management solutions</vt:lpstr>
      <vt:lpstr>Management solutions</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Katia Engelhardt</dc:creator>
  <cp:lastModifiedBy>Kathleen M. Kline</cp:lastModifiedBy>
  <cp:revision>24</cp:revision>
  <dcterms:created xsi:type="dcterms:W3CDTF">2021-11-22T16:51:49Z</dcterms:created>
  <dcterms:modified xsi:type="dcterms:W3CDTF">2022-03-03T16:18:07Z</dcterms:modified>
</cp:coreProperties>
</file>